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2" r:id="rId2"/>
    <p:sldId id="265" r:id="rId3"/>
    <p:sldId id="266" r:id="rId4"/>
    <p:sldId id="268" r:id="rId5"/>
    <p:sldId id="269" r:id="rId6"/>
    <p:sldId id="267" r:id="rId7"/>
    <p:sldId id="270" r:id="rId8"/>
    <p:sldId id="271" r:id="rId9"/>
    <p:sldId id="272" r:id="rId10"/>
    <p:sldId id="311" r:id="rId11"/>
    <p:sldId id="264" r:id="rId12"/>
    <p:sldId id="312" r:id="rId13"/>
    <p:sldId id="313" r:id="rId14"/>
    <p:sldId id="326" r:id="rId15"/>
    <p:sldId id="281" r:id="rId16"/>
    <p:sldId id="282" r:id="rId17"/>
    <p:sldId id="327" r:id="rId18"/>
    <p:sldId id="284" r:id="rId19"/>
    <p:sldId id="293" r:id="rId20"/>
    <p:sldId id="283" r:id="rId21"/>
    <p:sldId id="290" r:id="rId22"/>
    <p:sldId id="291" r:id="rId23"/>
    <p:sldId id="294" r:id="rId24"/>
    <p:sldId id="296" r:id="rId25"/>
    <p:sldId id="299" r:id="rId26"/>
    <p:sldId id="300" r:id="rId27"/>
    <p:sldId id="298" r:id="rId28"/>
    <p:sldId id="301" r:id="rId29"/>
    <p:sldId id="288" r:id="rId30"/>
    <p:sldId id="287" r:id="rId31"/>
    <p:sldId id="289" r:id="rId32"/>
    <p:sldId id="328" r:id="rId33"/>
    <p:sldId id="302" r:id="rId34"/>
    <p:sldId id="303" r:id="rId35"/>
    <p:sldId id="304" r:id="rId36"/>
    <p:sldId id="305" r:id="rId37"/>
    <p:sldId id="306" r:id="rId38"/>
    <p:sldId id="274" r:id="rId39"/>
    <p:sldId id="309" r:id="rId40"/>
    <p:sldId id="322" r:id="rId41"/>
    <p:sldId id="323" r:id="rId42"/>
    <p:sldId id="324" r:id="rId43"/>
    <p:sldId id="308" r:id="rId44"/>
    <p:sldId id="325" r:id="rId45"/>
    <p:sldId id="310" r:id="rId46"/>
    <p:sldId id="329" r:id="rId47"/>
    <p:sldId id="314" r:id="rId48"/>
    <p:sldId id="315" r:id="rId49"/>
    <p:sldId id="316" r:id="rId50"/>
    <p:sldId id="317" r:id="rId51"/>
    <p:sldId id="319" r:id="rId52"/>
    <p:sldId id="320" r:id="rId53"/>
  </p:sldIdLst>
  <p:sldSz cx="9144000" cy="6858000" type="screen4x3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6"/>
        <p:sld r:id="rId17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4"/>
        <p:sld r:id="rId35"/>
        <p:sld r:id="rId36"/>
        <p:sld r:id="rId37"/>
        <p:sld r:id="rId38"/>
        <p:sld r:id="rId39"/>
        <p:sld r:id="rId44"/>
        <p:sld r:id="rId40"/>
        <p:sld r:id="rId46"/>
      </p:sldLst>
    </p:custShow>
  </p:custShowLst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4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8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33" algn="l" defTabSz="91429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79" algn="l" defTabSz="91429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26" algn="l" defTabSz="91429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72" algn="l" defTabSz="91429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D5FFD5"/>
    <a:srgbClr val="000099"/>
    <a:srgbClr val="E1E1FF"/>
    <a:srgbClr val="C1E0FF"/>
    <a:srgbClr val="CCECFF"/>
    <a:srgbClr val="6699FF"/>
    <a:srgbClr val="080808"/>
    <a:srgbClr val="000000"/>
    <a:srgbClr val="26269A"/>
    <a:srgbClr val="33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7190" autoAdjust="0"/>
    <p:restoredTop sz="88771" autoAdjust="0"/>
  </p:normalViewPr>
  <p:slideViewPr>
    <p:cSldViewPr snapToGrid="0">
      <p:cViewPr>
        <p:scale>
          <a:sx n="100" d="100"/>
          <a:sy n="100" d="100"/>
        </p:scale>
        <p:origin x="-23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6"/>
    </p:cViewPr>
  </p:sorterViewPr>
  <p:notesViewPr>
    <p:cSldViewPr snapToGrid="0"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4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99BF-96D0-4C08-8D29-A15538A04CBC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B295E-AD60-48AF-9ABD-6647A29C810D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Rates are about 10</a:t>
            </a:r>
            <a:r>
              <a:rPr lang="en-US" sz="1600" baseline="30000" dirty="0" smtClean="0"/>
              <a:t>10 </a:t>
            </a:r>
            <a:r>
              <a:rPr lang="en-US" sz="1600" dirty="0" smtClean="0">
                <a:latin typeface="Symbol" pitchFamily="18" charset="2"/>
              </a:rPr>
              <a:t></a:t>
            </a:r>
            <a:r>
              <a:rPr lang="en-US" sz="1600" dirty="0" smtClean="0"/>
              <a:t>/s </a:t>
            </a:r>
            <a:r>
              <a:rPr lang="en-US" sz="1600" dirty="0" smtClean="0">
                <a:sym typeface="Symbol" pitchFamily="18" charset="2"/>
              </a:rPr>
              <a:t></a:t>
            </a:r>
            <a:r>
              <a:rPr lang="en-US" sz="1600" dirty="0" smtClean="0"/>
              <a:t> current mode detection.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Light from CsI(Tl) is detected by 3” vacuum photodiodes which have S20 photocathodes.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vacuum photodiode linearity  &lt;  10</a:t>
            </a:r>
            <a:r>
              <a:rPr lang="en-US" sz="1600" baseline="30000" dirty="0" smtClean="0"/>
              <a:t>-4  </a:t>
            </a:r>
            <a:r>
              <a:rPr lang="en-US" sz="1600" dirty="0" smtClean="0"/>
              <a:t>and</a:t>
            </a:r>
            <a:endParaRPr lang="en-US" sz="1600" baseline="30000" dirty="0" smtClean="0"/>
          </a:p>
          <a:p>
            <a:pPr lvl="1">
              <a:lnSpc>
                <a:spcPct val="90000"/>
              </a:lnSpc>
            </a:pPr>
            <a:r>
              <a:rPr lang="en-US" sz="1600" dirty="0" smtClean="0"/>
              <a:t>magnetic field sensitivity  &lt; 10</a:t>
            </a:r>
            <a:r>
              <a:rPr lang="en-US" sz="1600" baseline="30000" dirty="0" smtClean="0"/>
              <a:t>-4</a:t>
            </a:r>
            <a:r>
              <a:rPr lang="en-US" sz="1600" dirty="0" smtClean="0"/>
              <a:t>/G  and &lt; 10</a:t>
            </a:r>
            <a:r>
              <a:rPr lang="en-US" sz="1600" baseline="30000" dirty="0" smtClean="0"/>
              <a:t>-5</a:t>
            </a:r>
            <a:r>
              <a:rPr lang="en-US" sz="1600" dirty="0" smtClean="0"/>
              <a:t>/G</a:t>
            </a:r>
            <a:r>
              <a:rPr lang="en-US" sz="1600" baseline="30000" dirty="0" smtClean="0"/>
              <a:t>2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Vacuum photodiode has a gain of 1 </a:t>
            </a:r>
            <a:r>
              <a:rPr lang="en-US" sz="1600" dirty="0" smtClean="0">
                <a:sym typeface="Symbol" pitchFamily="18" charset="2"/>
              </a:rPr>
              <a:t> a high-gain low-noise </a:t>
            </a:r>
            <a:r>
              <a:rPr lang="en-US" sz="1600" i="1" dirty="0" smtClean="0">
                <a:sym typeface="Symbol" pitchFamily="18" charset="2"/>
              </a:rPr>
              <a:t>I </a:t>
            </a:r>
            <a:r>
              <a:rPr lang="en-US" sz="1600" dirty="0" smtClean="0">
                <a:sym typeface="Symbol" pitchFamily="18" charset="2"/>
              </a:rPr>
              <a:t> </a:t>
            </a:r>
            <a:r>
              <a:rPr lang="en-US" sz="1600" i="1" dirty="0" smtClean="0">
                <a:sym typeface="Symbol" pitchFamily="18" charset="2"/>
              </a:rPr>
              <a:t>V </a:t>
            </a:r>
            <a:r>
              <a:rPr lang="en-US" sz="1600" dirty="0" smtClean="0">
                <a:sym typeface="Symbol" pitchFamily="18" charset="2"/>
              </a:rPr>
              <a:t>preamplifier is required.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In the current mode detection statistical fluctuations (counting statistics) appear as a shot noise in photodiode current.</a:t>
            </a:r>
          </a:p>
          <a:p>
            <a:pPr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RMS of the shot noise current density is  i_noise/</a:t>
            </a:r>
            <a:r>
              <a:rPr lang="en-US" sz="1600" dirty="0" smtClean="0">
                <a:latin typeface="Times New Roman"/>
                <a:cs typeface="Times New Roman"/>
              </a:rPr>
              <a:t>√f = √(2qI) ~ n_pe√(2·rate)</a:t>
            </a:r>
            <a:r>
              <a:rPr lang="en-US" sz="1600" dirty="0" smtClean="0"/>
              <a:t> ≈ 5 pA/√Hz per detector.</a:t>
            </a:r>
          </a:p>
          <a:p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Sources of noise; Johnson noise in </a:t>
            </a:r>
            <a:r>
              <a:rPr lang="en-US" sz="1200" i="1" dirty="0" smtClean="0"/>
              <a:t>R</a:t>
            </a:r>
            <a:r>
              <a:rPr lang="en-US" sz="1200" baseline="-25000" dirty="0" smtClean="0"/>
              <a:t>f</a:t>
            </a:r>
            <a:r>
              <a:rPr lang="en-US" sz="1200" dirty="0" smtClean="0"/>
              <a:t>, current and voltage noises in the op amp input, and photocathode dark current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If </a:t>
            </a:r>
            <a:r>
              <a:rPr lang="en-US" sz="1200" i="1" dirty="0" smtClean="0"/>
              <a:t>R</a:t>
            </a:r>
            <a:r>
              <a:rPr lang="en-US" sz="1200" baseline="-25000" dirty="0" smtClean="0"/>
              <a:t>f</a:t>
            </a:r>
            <a:r>
              <a:rPr lang="en-US" sz="1200" dirty="0" smtClean="0"/>
              <a:t> = 60 M</a:t>
            </a:r>
            <a:r>
              <a:rPr lang="en-US" sz="1200" dirty="0" smtClean="0">
                <a:sym typeface="Symbol" pitchFamily="18" charset="2"/>
              </a:rPr>
              <a:t></a:t>
            </a:r>
            <a:r>
              <a:rPr lang="en-US" sz="1200" dirty="0" smtClean="0"/>
              <a:t> then the total calculated equivalent noise at the input is 19 fA/√Hz dominated by </a:t>
            </a:r>
            <a:r>
              <a:rPr lang="en-US" sz="1200" i="1" dirty="0" smtClean="0"/>
              <a:t>R</a:t>
            </a:r>
            <a:r>
              <a:rPr lang="en-US" sz="1200" baseline="-25000" dirty="0" smtClean="0"/>
              <a:t>f</a:t>
            </a:r>
            <a:r>
              <a:rPr lang="en-US" sz="12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Noise value measured from the circuit is about 20 fA/√Hz.   </a:t>
            </a:r>
            <a:r>
              <a:rPr lang="en-US" sz="1200" dirty="0" smtClean="0">
                <a:sym typeface="Symbol" pitchFamily="18" charset="2"/>
              </a:rPr>
              <a:t>  c</a:t>
            </a:r>
            <a:r>
              <a:rPr lang="en-US" sz="1200" dirty="0" smtClean="0"/>
              <a:t>ounting statistics/noise </a:t>
            </a:r>
            <a:r>
              <a:rPr lang="en-US" sz="1200" dirty="0" smtClean="0">
                <a:sym typeface="Symbol" pitchFamily="18" charset="2"/>
              </a:rPr>
              <a:t></a:t>
            </a:r>
            <a:r>
              <a:rPr lang="en-US" sz="1200" dirty="0" smtClean="0"/>
              <a:t> 250.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Counting statistics rules the run time.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To measure beam-off false asymmetry to 0.5 x 10</a:t>
            </a:r>
            <a:r>
              <a:rPr lang="en-US" sz="1200" baseline="30000" dirty="0" smtClean="0"/>
              <a:t>-8</a:t>
            </a:r>
            <a:r>
              <a:rPr lang="en-US" sz="1200" dirty="0" smtClean="0"/>
              <a:t>  beam-off time of a few minutes is needed.</a:t>
            </a: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14</a:t>
            </a:fld>
            <a:endParaRPr lang="en-CA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Systematic</a:t>
            </a:r>
            <a:r>
              <a:rPr lang="en-US" baseline="0" dirty="0" smtClean="0"/>
              <a:t> effects – detector gains etc.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23</a:t>
            </a:fld>
            <a:endParaRPr lang="en-CA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Systematic</a:t>
            </a:r>
            <a:r>
              <a:rPr lang="en-US" baseline="0" dirty="0" smtClean="0"/>
              <a:t> effects – detector gains etc.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24</a:t>
            </a:fld>
            <a:endParaRPr lang="en-CA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Sigmas are given for 2200m/s fast neutrons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29</a:t>
            </a:fld>
            <a:endParaRPr lang="en-CA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30</a:t>
            </a:fld>
            <a:endParaRPr lang="en-CA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Scattering cross section is strongly dependent on fractional concentration of species in</a:t>
            </a:r>
            <a:r>
              <a:rPr lang="en-US" baseline="0" dirty="0" smtClean="0"/>
              <a:t> LH2, transmission through the target is used to monitor the fractional concentration of para-H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31</a:t>
            </a:fld>
            <a:endParaRPr lang="en-CA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Vertical to 1</a:t>
            </a:r>
            <a:r>
              <a:rPr lang="en-US" baseline="30000" dirty="0" smtClean="0"/>
              <a:t>o</a:t>
            </a:r>
            <a:r>
              <a:rPr lang="en-US" dirty="0" smtClean="0"/>
              <a:t>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51</a:t>
            </a:fld>
            <a:endParaRPr lang="en-CA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52</a:t>
            </a:fld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15</a:t>
            </a:fld>
            <a:endParaRPr lang="en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16</a:t>
            </a:fld>
            <a:endParaRPr lang="en-C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17</a:t>
            </a:fld>
            <a:endParaRPr lang="en-CA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18</a:t>
            </a:fld>
            <a:endParaRPr lang="en-CA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19</a:t>
            </a:fld>
            <a:endParaRPr lang="en-CA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20</a:t>
            </a:fld>
            <a:endParaRPr lang="en-CA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Systematic</a:t>
            </a:r>
            <a:r>
              <a:rPr lang="en-US" baseline="0" dirty="0" smtClean="0"/>
              <a:t> effects – detector gains etc.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21</a:t>
            </a:fld>
            <a:endParaRPr lang="en-CA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Systematic</a:t>
            </a:r>
            <a:r>
              <a:rPr lang="en-US" baseline="0" dirty="0" smtClean="0"/>
              <a:t> effects – detector gains etc.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4/18/2007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295E-AD60-48AF-9ABD-6647A29C810D}" type="slidenum">
              <a:rPr lang="en-CA" smtClean="0"/>
              <a:pPr/>
              <a:t>22</a:t>
            </a:fld>
            <a:endParaRPr lang="en-CA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79627"/>
            <a:ext cx="7772400" cy="155575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219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600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3622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943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C450B3F-45D4-4C0E-96C6-30AB93C0A356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E6F4C-195E-437C-8AD8-BDF869CBD872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06365"/>
            <a:ext cx="2000251" cy="59896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2" y="106365"/>
            <a:ext cx="5848351" cy="59896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787894-FAF9-4685-90C6-C3374CB4D793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FB51C2-875C-4EF6-A8AC-B2F2532E357F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6" indent="0">
              <a:buNone/>
              <a:defRPr sz="1800"/>
            </a:lvl2pPr>
            <a:lvl3pPr marL="914293" indent="0">
              <a:buNone/>
              <a:defRPr sz="1600"/>
            </a:lvl3pPr>
            <a:lvl4pPr marL="1371440" indent="0">
              <a:buNone/>
              <a:defRPr sz="1400"/>
            </a:lvl4pPr>
            <a:lvl5pPr marL="1828586" indent="0">
              <a:buNone/>
              <a:defRPr sz="1400"/>
            </a:lvl5pPr>
            <a:lvl6pPr marL="2285733" indent="0">
              <a:buNone/>
              <a:defRPr sz="1400"/>
            </a:lvl6pPr>
            <a:lvl7pPr marL="2742879" indent="0">
              <a:buNone/>
              <a:defRPr sz="1400"/>
            </a:lvl7pPr>
            <a:lvl8pPr marL="3200026" indent="0">
              <a:buNone/>
              <a:defRPr sz="1400"/>
            </a:lvl8pPr>
            <a:lvl9pPr marL="365717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81C40-70F8-471A-894A-9FFA5B4F1B35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1" y="15240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1" y="15240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E25C3-C86A-4021-B39B-838E4FA371B5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3" indent="0">
              <a:buNone/>
              <a:defRPr sz="1800" b="1"/>
            </a:lvl3pPr>
            <a:lvl4pPr marL="1371440" indent="0">
              <a:buNone/>
              <a:defRPr sz="1600" b="1"/>
            </a:lvl4pPr>
            <a:lvl5pPr marL="1828586" indent="0">
              <a:buNone/>
              <a:defRPr sz="1600" b="1"/>
            </a:lvl5pPr>
            <a:lvl6pPr marL="2285733" indent="0">
              <a:buNone/>
              <a:defRPr sz="1600" b="1"/>
            </a:lvl6pPr>
            <a:lvl7pPr marL="2742879" indent="0">
              <a:buNone/>
              <a:defRPr sz="1600" b="1"/>
            </a:lvl7pPr>
            <a:lvl8pPr marL="3200026" indent="0">
              <a:buNone/>
              <a:defRPr sz="1600" b="1"/>
            </a:lvl8pPr>
            <a:lvl9pPr marL="365717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6867FD-7F93-4DA8-B178-CF89FB198255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88537A-B923-4FBC-8653-DB1A445EA22D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DF85A-D406-4C9C-9B83-6511D1846732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3" indent="0">
              <a:buNone/>
              <a:defRPr sz="1000"/>
            </a:lvl3pPr>
            <a:lvl4pPr marL="1371440" indent="0">
              <a:buNone/>
              <a:defRPr sz="900"/>
            </a:lvl4pPr>
            <a:lvl5pPr marL="1828586" indent="0">
              <a:buNone/>
              <a:defRPr sz="900"/>
            </a:lvl5pPr>
            <a:lvl6pPr marL="2285733" indent="0">
              <a:buNone/>
              <a:defRPr sz="900"/>
            </a:lvl6pPr>
            <a:lvl7pPr marL="2742879" indent="0">
              <a:buNone/>
              <a:defRPr sz="900"/>
            </a:lvl7pPr>
            <a:lvl8pPr marL="3200026" indent="0">
              <a:buNone/>
              <a:defRPr sz="900"/>
            </a:lvl8pPr>
            <a:lvl9pPr marL="365717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B8E804-3240-49C0-A38C-91D9D0F4C084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3" indent="0">
              <a:buNone/>
              <a:defRPr sz="2400"/>
            </a:lvl3pPr>
            <a:lvl4pPr marL="1371440" indent="0">
              <a:buNone/>
              <a:defRPr sz="2000"/>
            </a:lvl4pPr>
            <a:lvl5pPr marL="1828586" indent="0">
              <a:buNone/>
              <a:defRPr sz="2000"/>
            </a:lvl5pPr>
            <a:lvl6pPr marL="2285733" indent="0">
              <a:buNone/>
              <a:defRPr sz="2000"/>
            </a:lvl6pPr>
            <a:lvl7pPr marL="2742879" indent="0">
              <a:buNone/>
              <a:defRPr sz="2000"/>
            </a:lvl7pPr>
            <a:lvl8pPr marL="3200026" indent="0">
              <a:buNone/>
              <a:defRPr sz="2000"/>
            </a:lvl8pPr>
            <a:lvl9pPr marL="3657172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3" indent="0">
              <a:buNone/>
              <a:defRPr sz="1000"/>
            </a:lvl3pPr>
            <a:lvl4pPr marL="1371440" indent="0">
              <a:buNone/>
              <a:defRPr sz="900"/>
            </a:lvl4pPr>
            <a:lvl5pPr marL="1828586" indent="0">
              <a:buNone/>
              <a:defRPr sz="900"/>
            </a:lvl5pPr>
            <a:lvl6pPr marL="2285733" indent="0">
              <a:buNone/>
              <a:defRPr sz="900"/>
            </a:lvl6pPr>
            <a:lvl7pPr marL="2742879" indent="0">
              <a:buNone/>
              <a:defRPr sz="900"/>
            </a:lvl7pPr>
            <a:lvl8pPr marL="3200026" indent="0">
              <a:buNone/>
              <a:defRPr sz="900"/>
            </a:lvl8pPr>
            <a:lvl9pPr marL="365717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4EDC6-C30E-4A3E-9968-E6B24DE25851}" type="slidenum">
              <a:rPr lang="en-CA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06364"/>
            <a:ext cx="80010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800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098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r>
              <a:rPr lang="en-US" dirty="0" smtClean="0"/>
              <a:t>04.18.2007</a:t>
            </a:r>
            <a:endParaRPr lang="en-CA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2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r>
              <a:rPr lang="en-CA" dirty="0" smtClean="0"/>
              <a:t>Iga Muradian</a:t>
            </a:r>
            <a:endParaRPr lang="en-CA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F47E0226-90BD-40A0-B654-4734B8E94595}" type="slidenum">
              <a:rPr lang="en-CA"/>
              <a:pPr/>
              <a:t>‹#›</a:t>
            </a:fld>
            <a:endParaRPr lang="en-CA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5pPr>
      <a:lvl6pPr marL="457146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6pPr>
      <a:lvl7pPr marL="914293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7pPr>
      <a:lvl8pPr marL="137144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8pPr>
      <a:lvl9pPr marL="1828586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 Black" pitchFamily="34" charset="0"/>
        </a:defRPr>
      </a:lvl9pPr>
    </p:titleStyle>
    <p:bodyStyle>
      <a:lvl1pPr marL="342860" indent="-34286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7" indent="-228573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3" indent="-228573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59" indent="-22857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06" indent="-22857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3" indent="-22857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599" indent="-22857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46" indent="-22857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fa\Documents\mifa%20thesis\the%20talk\mishkin_talk_formulas.docx!OLE_LINK25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file:///C:\Users\Mifa\Documents\mifa%20thesis\the%20talk\mishkin_talk_formulas.docx!OLE_LINK26" TargetMode="External"/><Relationship Id="rId5" Type="http://schemas.openxmlformats.org/officeDocument/2006/relationships/oleObject" Target="file:///C:\Users\Mifa\Documents\mifa%20thesis\the%20talk\mishkin_talk_formulas.docx!OLE_LINK24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oleObject" Target="mishkin_talk_formulas.docx!OLE_LINK2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mishkin_talk_formulas.docx!OLE_LINK20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oleObject" Target="file:///C:\Users\Mifa\Documents\mifa%20thesis\the%20talk\mishkin_talk_formulas.docx!OLE_LINK2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mishkin_talk_formulas.docx!OLE_LINK23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oleObject" Target="mishkin_talk_formulas.docx!OLE_LINK44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file:///C:\Users\Mifa\Documents\mifa%20thesis\the%20talk\mishkin_talk_formulas.docx!OLE_LINK43" TargetMode="External"/><Relationship Id="rId5" Type="http://schemas.openxmlformats.org/officeDocument/2006/relationships/oleObject" Target="file:///C:\Users\Mifa\Documents\mifa%20thesis\the%20talk\mishkin_talk_formulas.docx!OLE_LINK42" TargetMode="External"/><Relationship Id="rId4" Type="http://schemas.openxmlformats.org/officeDocument/2006/relationships/oleObject" Target="file:///C:\Users\Mifa\Documents\mifa%20thesis\the%20talk\mishkin_talk_formulas.docx!OLE_LINK4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file:///C:\Users\Mifa\Documents\mifa%20thesis\the%20talk\mishkin_talk_formulas.docx!OLE_LINK10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file:///C:\Users\Mifa\Documents\mifa%20thesis\the%20talk\mishkin_talk_formulas.docx!OLE_LINK1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file:///C:\Users\Mifa\Documents\mifa%20thesis\the%20talk\mishkin_talk_formulas.docx!OLE_LINK12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Mifa\Documents\mifa%20thesis\the%20talk\mishkin_talk_formulas.docx!OLE_LINK15" TargetMode="External"/><Relationship Id="rId3" Type="http://schemas.openxmlformats.org/officeDocument/2006/relationships/notesSlide" Target="../notesSlides/notesSlide14.xml"/><Relationship Id="rId7" Type="http://schemas.openxmlformats.org/officeDocument/2006/relationships/oleObject" Target="file:///C:\Users\Mifa\Documents\mifa%20thesis\the%20talk\mishkin_talk_formulas.docx!OLE_LINK13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file:///C:\Users\Mifa\Documents\mifa%20thesis\the%20talk\mishkin_talk_formulas.docx!OLE_LINK14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oleObject" Target="mishkin_talk_formulas.docx!OLE_LINK30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file:///C:\Users\Mifa\Documents\mifa%20thesis\the%20talk\mishkin_talk_formulas.docx!OLE_LINK29" TargetMode="External"/><Relationship Id="rId5" Type="http://schemas.openxmlformats.org/officeDocument/2006/relationships/oleObject" Target="file:///C:\Users\Mifa\Documents\mifa%20thesis\the%20talk\mishkin_talk_formulas.docx!OLE_LINK28" TargetMode="External"/><Relationship Id="rId4" Type="http://schemas.openxmlformats.org/officeDocument/2006/relationships/oleObject" Target="mishkin_talk_formulas.docx!OLE_LINK2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fa\Documents\mifa%20thesis\the%20talk\mishkin_talk_formulas.docx!OLE_LINK32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mishkin_talk_formulas.docx!OLE_LINK34" TargetMode="External"/><Relationship Id="rId5" Type="http://schemas.openxmlformats.org/officeDocument/2006/relationships/oleObject" Target="file:///C:\Users\Mifa\Documents\mifa%20thesis\the%20talk\mishkin_talk_formulas.docx!OLE_LINK33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file:///C:\Users\Mifa\Documents\mifa%20thesis\the%20talk\mishkin_talk_formulas.docx!OLE_LINK36" TargetMode="External"/><Relationship Id="rId5" Type="http://schemas.openxmlformats.org/officeDocument/2006/relationships/oleObject" Target="file:///C:\Users\Mifa\Documents\mifa%20thesis\the%20talk\mishkin_talk_formulas.docx!OLE_LINK35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mishkin_talk_formulas.docx!OLE_LINK38" TargetMode="External"/><Relationship Id="rId5" Type="http://schemas.openxmlformats.org/officeDocument/2006/relationships/oleObject" Target="mishkin_talk_formulas.docx!OLE_LINK37" TargetMode="Externa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file:///C:\Users\Mifa\Documents\mifa%20thesis\the%20talk\Mishki_VsAngle_Defense_talk.xlsx!Chlorine!%5bMishki_VsAngle_Defense_talk.xlsx%5dChlorine%20Chart%201" TargetMode="External"/><Relationship Id="rId5" Type="http://schemas.openxmlformats.org/officeDocument/2006/relationships/image" Target="../media/image90.png"/><Relationship Id="rId4" Type="http://schemas.openxmlformats.org/officeDocument/2006/relationships/oleObject" Target="file:///C:\Users\Mifa\Documents\mifa%20thesis\the%20talk\mishkin_talk_formulas.docx!OLE_LINK3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file:///C:\Users\Mifa\Documents\mifa%20thesis\the%20talk\Mishki_VsAngle_Defense_talk.xlsx!Chlorine!%5bMishki_VsAngle_Defense_talk.xlsx%5dChlorine%20Chart%20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file:///C:\Users\Mifa\Documents\mifa%20thesis\the%20talk\Mishki_VsAngle_Defense_talk.xlsx!A%20vs.%20Theta%20detector!%5bMishki_VsAngle_Defense_talk.xlsx%5dA%20vs.%20Theta%20detector%20Chart%208" TargetMode="Externa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fa\Documents\mifa%20thesis\the%20talk\Mifa_A_Errors_Defence.xlsx!Sheet1!%5bMifa_A_Errors_Defence.xlsx%5dSheet1%20Chart%202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oleObject" Target="???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file:///C:\Users\Mifa\Documents\mifa%20thesis\the%20talk\mishkin_talk_formulas.docx!OLE_LINK26" TargetMode="External"/><Relationship Id="rId5" Type="http://schemas.openxmlformats.org/officeDocument/2006/relationships/oleObject" Target="file:///C:\Users\Mifa\Documents\mifa%20thesis\the%20talk\mishkin_talk_formulas.docx!OLE_LINK25" TargetMode="External"/><Relationship Id="rId4" Type="http://schemas.openxmlformats.org/officeDocument/2006/relationships/oleObject" Target="file:///C:\Users\Mifa\Documents\mifa%20thesis\the%20talk\mishkin_talk_formulas.docx!OLE_LINK2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Document1!OLE_LINK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mishkin_talk_formulas.docx!OLE_LINK19" TargetMode="External"/><Relationship Id="rId5" Type="http://schemas.openxmlformats.org/officeDocument/2006/relationships/oleObject" Target="file:///C:\Users\Mifa\Documents\mifa%20thesis\the%20talk\mishkin_talk_formulas.docx!OLE_LINK18" TargetMode="External"/><Relationship Id="rId4" Type="http://schemas.openxmlformats.org/officeDocument/2006/relationships/oleObject" Target="file:///C:\Users\Mifa\Documents\mifa%20thesis\the%20talk\mishkin_talk_formulas.docx!OLE_LINK1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mishkin_talk_formulas.docx!OLE_LINK3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mishkin_talk_formulas.docx!OLE_LINK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Mifa\Documents\mifa%20thesis\the%20talk\mishkin_talk_formulas.docx!OLE_LINK45" TargetMode="External"/><Relationship Id="rId3" Type="http://schemas.openxmlformats.org/officeDocument/2006/relationships/image" Target="../media/image15.png"/><Relationship Id="rId7" Type="http://schemas.openxmlformats.org/officeDocument/2006/relationships/oleObject" Target="Document1!OLE_LINK8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Document1!OLE_LINK7" TargetMode="External"/><Relationship Id="rId5" Type="http://schemas.openxmlformats.org/officeDocument/2006/relationships/oleObject" Target="Document1!OLE_LINK6" TargetMode="External"/><Relationship Id="rId4" Type="http://schemas.openxmlformats.org/officeDocument/2006/relationships/oleObject" Target="Book1!Sheet1!%5bBook1%5dSheet1%20Chart%2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72" y="1712260"/>
            <a:ext cx="8310282" cy="1954305"/>
          </a:xfrm>
          <a:prstGeom prst="roundRect">
            <a:avLst/>
          </a:prstGeom>
          <a:solidFill>
            <a:srgbClr val="2A2AA6"/>
          </a:solidFill>
          <a:ln>
            <a:noFill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sz="4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Measurement of Parity-Violation in Cold Neutron Capture</a:t>
            </a:r>
            <a:endParaRPr lang="en-CA" sz="4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525" y="4572000"/>
            <a:ext cx="8278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latin typeface="Lucida Bright" pitchFamily="18" charset="0"/>
              </a:rPr>
              <a:t>Mikayel Dabaghyan  for the NPDGamma Collaboration</a:t>
            </a:r>
            <a:endParaRPr lang="en-CA" sz="2400" dirty="0">
              <a:ln w="18415" cmpd="sng">
                <a:solidFill>
                  <a:srgbClr val="000000"/>
                </a:solidFill>
                <a:prstDash val="solid"/>
              </a:ln>
              <a:solidFill>
                <a:srgbClr val="000000"/>
              </a:solidFill>
              <a:latin typeface="Lucida Bright" pitchFamily="18" charset="0"/>
            </a:endParaRPr>
          </a:p>
        </p:txBody>
      </p:sp>
      <p:pic>
        <p:nvPicPr>
          <p:cNvPr id="78852" name="Picture 4" descr="C:\Users\Mifa\Documents\unh_logo_n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43879"/>
            <a:ext cx="8676264" cy="1105786"/>
          </a:xfrm>
          <a:prstGeom prst="rect">
            <a:avLst/>
          </a:prstGeom>
          <a:noFill/>
        </p:spPr>
      </p:pic>
      <p:grpSp>
        <p:nvGrpSpPr>
          <p:cNvPr id="22" name="Group 21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0" y="0"/>
            <a:ext cx="9144000" cy="61668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54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688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- Overview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pic>
        <p:nvPicPr>
          <p:cNvPr id="7" name="Picture 6" descr="set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3" y="1701210"/>
            <a:ext cx="5200575" cy="4312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2630" y="1053022"/>
            <a:ext cx="3721370" cy="539031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Flight Path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Neutron Guide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Shielding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Holding Field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Beam Monitors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Detector Array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RF Spin Flipper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Polarizer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Analyzer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Hydrogen Target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Compound Targets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3"/>
              </a:buBlip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LANSC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21"/>
            <a:ext cx="9144000" cy="5897304"/>
          </a:xfrm>
          <a:prstGeom prst="rect">
            <a:avLst/>
          </a:prstGeom>
        </p:spPr>
      </p:pic>
      <p:sp>
        <p:nvSpPr>
          <p:cNvPr id="14" name="5-Point Star 13"/>
          <p:cNvSpPr/>
          <p:nvPr/>
        </p:nvSpPr>
        <p:spPr bwMode="auto">
          <a:xfrm>
            <a:off x="2752725" y="3524250"/>
            <a:ext cx="371475" cy="390525"/>
          </a:xfrm>
          <a:prstGeom prst="star5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2" name="Rectangle 21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pic>
        <p:nvPicPr>
          <p:cNvPr id="21" name="Picture 20" descr="beamline-perspect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12" y="1867122"/>
            <a:ext cx="4763388" cy="403394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-4853" y="1824231"/>
            <a:ext cx="4392107" cy="4593403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40" tIns="91440" rIns="91440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4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800 MeV Protons from ½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mile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linac 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Times New Roman"/>
              </a:rPr>
              <a:t>~100</a:t>
            </a:r>
            <a:r>
              <a:rPr kumimoji="0" lang="el-GR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Times New Roman"/>
              </a:rPr>
              <a:t>μ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Times New Roman"/>
              </a:rPr>
              <a:t>A)</a:t>
            </a:r>
            <a:endParaRPr kumimoji="0" lang="en-US" sz="2400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</a:endParaRP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Protons hit the 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W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spallation target to produce neutrons</a:t>
            </a: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Neutrons are moderated by LH2 to 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Times New Roman"/>
              </a:rPr>
              <a:t>~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100meV</a:t>
            </a: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20Hz pulses – 50ms frames  – time of flight information</a:t>
            </a: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Neutrons are delivered by an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Times New Roman"/>
              </a:rPr>
              <a:t>~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20m “supermirror” guide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-4879" y="952500"/>
            <a:ext cx="4392107" cy="87325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Flight – Path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586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Flight Path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uiExpand="1" build="allAtOnce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586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Apparatus 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pic>
        <p:nvPicPr>
          <p:cNvPr id="13" name="Picture 12" descr="chopp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8" y="950949"/>
            <a:ext cx="3245299" cy="2547163"/>
          </a:xfrm>
          <a:prstGeom prst="rect">
            <a:avLst/>
          </a:prstGeom>
        </p:spPr>
      </p:pic>
      <p:pic>
        <p:nvPicPr>
          <p:cNvPr id="26" name="Picture 3" descr="C:\Users\Mifa\Documents\mifa thesis\figs\Detectors\arr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8447" y="933450"/>
            <a:ext cx="3561906" cy="2601346"/>
          </a:xfrm>
          <a:prstGeom prst="rect">
            <a:avLst/>
          </a:prstGeom>
          <a:noFill/>
        </p:spPr>
      </p:pic>
      <p:pic>
        <p:nvPicPr>
          <p:cNvPr id="27" name="Picture 3" descr="C:\Users\Mifa\Documents\mifa thesis\figs\bfield\coil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7814" y="3754399"/>
            <a:ext cx="3625701" cy="2596480"/>
          </a:xfrm>
          <a:prstGeom prst="rect">
            <a:avLst/>
          </a:prstGeom>
          <a:noFill/>
        </p:spPr>
      </p:pic>
      <p:pic>
        <p:nvPicPr>
          <p:cNvPr id="28" name="Picture 2" descr="C:\Users\Mifa\Documents\mifa thesis\figs\Monitors\monitors.png"/>
          <p:cNvPicPr>
            <a:picLocks noChangeAspect="1" noChangeArrowheads="1"/>
          </p:cNvPicPr>
          <p:nvPr/>
        </p:nvPicPr>
        <p:blipFill>
          <a:blip r:embed="rId5"/>
          <a:srcRect l="53173"/>
          <a:stretch>
            <a:fillRect/>
          </a:stretch>
        </p:blipFill>
        <p:spPr bwMode="auto">
          <a:xfrm>
            <a:off x="765545" y="3804240"/>
            <a:ext cx="3317358" cy="2525111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297712" y="2107699"/>
            <a:ext cx="8150519" cy="2559993"/>
            <a:chOff x="1380068" y="1241367"/>
            <a:chExt cx="6323988" cy="1641957"/>
          </a:xfrm>
        </p:grpSpPr>
        <p:grpSp>
          <p:nvGrpSpPr>
            <p:cNvPr id="30" name="Group 63"/>
            <p:cNvGrpSpPr/>
            <p:nvPr/>
          </p:nvGrpSpPr>
          <p:grpSpPr>
            <a:xfrm>
              <a:off x="1988821" y="1241367"/>
              <a:ext cx="780173" cy="1641957"/>
              <a:chOff x="2624508" y="1143000"/>
              <a:chExt cx="780173" cy="1641957"/>
            </a:xfrm>
          </p:grpSpPr>
          <p:sp>
            <p:nvSpPr>
              <p:cNvPr id="99" name="Pie 98"/>
              <p:cNvSpPr/>
              <p:nvPr/>
            </p:nvSpPr>
            <p:spPr>
              <a:xfrm>
                <a:off x="3033418" y="1295394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an 99"/>
              <p:cNvSpPr/>
              <p:nvPr/>
            </p:nvSpPr>
            <p:spPr>
              <a:xfrm rot="16200000">
                <a:off x="2261709" y="1656576"/>
                <a:ext cx="1491180" cy="765581"/>
              </a:xfrm>
              <a:prstGeom prst="can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 	</a:t>
                </a:r>
                <a:endParaRPr lang="en-CA" sz="900" dirty="0"/>
              </a:p>
            </p:txBody>
          </p:sp>
          <p:sp>
            <p:nvSpPr>
              <p:cNvPr id="101" name="Isosceles Triangle 100"/>
              <p:cNvSpPr/>
              <p:nvPr/>
            </p:nvSpPr>
            <p:spPr>
              <a:xfrm rot="16200000">
                <a:off x="2697804" y="1890403"/>
                <a:ext cx="481517" cy="212398"/>
              </a:xfrm>
              <a:prstGeom prst="triangle">
                <a:avLst>
                  <a:gd name="adj" fmla="val 422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02" name="Straight Connector 101"/>
              <p:cNvCxnSpPr>
                <a:stCxn id="101" idx="0"/>
                <a:endCxn id="109" idx="0"/>
              </p:cNvCxnSpPr>
              <p:nvPr/>
            </p:nvCxnSpPr>
            <p:spPr>
              <a:xfrm rot="10800000" flipH="1">
                <a:off x="2832364" y="2029594"/>
                <a:ext cx="357640" cy="435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9" idx="4"/>
                <a:endCxn id="109" idx="0"/>
              </p:cNvCxnSpPr>
              <p:nvPr/>
            </p:nvCxnSpPr>
            <p:spPr>
              <a:xfrm flipH="1">
                <a:off x="3190004" y="1808666"/>
                <a:ext cx="209136" cy="220928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109" idx="0"/>
                <a:endCxn id="109" idx="2"/>
              </p:cNvCxnSpPr>
              <p:nvPr/>
            </p:nvCxnSpPr>
            <p:spPr>
              <a:xfrm rot="10800000" flipH="1" flipV="1">
                <a:off x="3190004" y="2029594"/>
                <a:ext cx="209136" cy="197362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endCxn id="109" idx="4"/>
              </p:cNvCxnSpPr>
              <p:nvPr/>
            </p:nvCxnSpPr>
            <p:spPr>
              <a:xfrm flipV="1">
                <a:off x="2992192" y="1808666"/>
                <a:ext cx="406948" cy="5727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2981408" y="2207441"/>
                <a:ext cx="423273" cy="1397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Curved Down Arrow 106"/>
              <p:cNvSpPr/>
              <p:nvPr/>
            </p:nvSpPr>
            <p:spPr>
              <a:xfrm>
                <a:off x="2782110" y="1143000"/>
                <a:ext cx="481520" cy="520430"/>
              </a:xfrm>
              <a:prstGeom prst="curvedDownArrow">
                <a:avLst>
                  <a:gd name="adj1" fmla="val 17581"/>
                  <a:gd name="adj2" fmla="val 40563"/>
                  <a:gd name="adj3" fmla="val 56313"/>
                </a:avLst>
              </a:prstGeom>
              <a:gradFill>
                <a:gsLst>
                  <a:gs pos="0">
                    <a:srgbClr val="FBEAC7"/>
                  </a:gs>
                  <a:gs pos="17999">
                    <a:srgbClr val="FEE7F2"/>
                  </a:gs>
                  <a:gs pos="36000">
                    <a:srgbClr val="FAC77D"/>
                  </a:gs>
                  <a:gs pos="61000">
                    <a:srgbClr val="FBA97D"/>
                  </a:gs>
                  <a:gs pos="82001">
                    <a:srgbClr val="FBD49C"/>
                  </a:gs>
                  <a:gs pos="100000">
                    <a:srgbClr val="FEE7F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Pie 107"/>
              <p:cNvSpPr/>
              <p:nvPr/>
            </p:nvSpPr>
            <p:spPr>
              <a:xfrm>
                <a:off x="2637818" y="1298642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Isosceles Triangle 108"/>
              <p:cNvSpPr/>
              <p:nvPr/>
            </p:nvSpPr>
            <p:spPr>
              <a:xfrm rot="16200000">
                <a:off x="3085427" y="1913243"/>
                <a:ext cx="418290" cy="209136"/>
              </a:xfrm>
              <a:prstGeom prst="triangle">
                <a:avLst>
                  <a:gd name="adj" fmla="val 4718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1" name="Cube 30"/>
            <p:cNvSpPr/>
            <p:nvPr/>
          </p:nvSpPr>
          <p:spPr>
            <a:xfrm flipH="1">
              <a:off x="7320742" y="1802479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2" name="Can 31"/>
            <p:cNvSpPr/>
            <p:nvPr/>
          </p:nvSpPr>
          <p:spPr>
            <a:xfrm rot="16200000">
              <a:off x="7027690" y="1807356"/>
              <a:ext cx="165330" cy="657110"/>
            </a:xfrm>
            <a:prstGeom prst="can">
              <a:avLst>
                <a:gd name="adj" fmla="val 40945"/>
              </a:avLst>
            </a:prstGeom>
            <a:solidFill>
              <a:srgbClr val="FFFF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3" name="Cube 32"/>
            <p:cNvSpPr/>
            <p:nvPr/>
          </p:nvSpPr>
          <p:spPr>
            <a:xfrm flipH="1">
              <a:off x="6684819" y="1595354"/>
              <a:ext cx="383314" cy="1082164"/>
            </a:xfrm>
            <a:prstGeom prst="cube">
              <a:avLst>
                <a:gd name="adj" fmla="val 93636"/>
              </a:avLst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831679" y="2053248"/>
              <a:ext cx="51586" cy="167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5" name="Flowchart: Connector 34"/>
            <p:cNvSpPr/>
            <p:nvPr/>
          </p:nvSpPr>
          <p:spPr>
            <a:xfrm>
              <a:off x="7070668" y="2020688"/>
              <a:ext cx="255544" cy="225451"/>
            </a:xfrm>
            <a:prstGeom prst="flowChartConnector">
              <a:avLst/>
            </a:prstGeom>
            <a:gradFill flip="none" rotWithShape="1">
              <a:gsLst>
                <a:gs pos="60000">
                  <a:srgbClr val="5E9EFF">
                    <a:alpha val="73000"/>
                  </a:srgbClr>
                </a:gs>
                <a:gs pos="9000">
                  <a:srgbClr val="85C2FF">
                    <a:alpha val="49000"/>
                  </a:srgbClr>
                </a:gs>
                <a:gs pos="15000">
                  <a:srgbClr val="C4D6EB">
                    <a:alpha val="39000"/>
                  </a:srgbClr>
                </a:gs>
                <a:gs pos="92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6" name="Can 35"/>
            <p:cNvSpPr/>
            <p:nvPr/>
          </p:nvSpPr>
          <p:spPr>
            <a:xfrm rot="16200000">
              <a:off x="6480767" y="1799320"/>
              <a:ext cx="330661" cy="666259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14000">
                  <a:srgbClr val="FFFF00">
                    <a:alpha val="10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grpSp>
          <p:nvGrpSpPr>
            <p:cNvPr id="37" name="Group 221"/>
            <p:cNvGrpSpPr/>
            <p:nvPr/>
          </p:nvGrpSpPr>
          <p:grpSpPr>
            <a:xfrm>
              <a:off x="5295892" y="1503228"/>
              <a:ext cx="1278866" cy="1257300"/>
              <a:chOff x="5372092" y="2819408"/>
              <a:chExt cx="1278866" cy="1257300"/>
            </a:xfrm>
          </p:grpSpPr>
          <p:grpSp>
            <p:nvGrpSpPr>
              <p:cNvPr id="47" name="Group 141"/>
              <p:cNvGrpSpPr/>
              <p:nvPr/>
            </p:nvGrpSpPr>
            <p:grpSpPr>
              <a:xfrm>
                <a:off x="6057892" y="2819408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87" name="Cube 86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0" name="Cube 89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1" name="Cube 90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3" name="Cube 92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" name="Cube 93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5" name="Cube 94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6" name="Cube 95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7" name="Cube 96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8" name="Cube 97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8" name="Group 181"/>
              <p:cNvGrpSpPr/>
              <p:nvPr/>
            </p:nvGrpSpPr>
            <p:grpSpPr>
              <a:xfrm>
                <a:off x="5829292" y="2819408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75" name="Cube 74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6" name="Cube 75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" name="Cube 77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" name="Cube 80"/>
                <p:cNvSpPr/>
                <p:nvPr/>
              </p:nvSpPr>
              <p:spPr>
                <a:xfrm rot="16200000">
                  <a:off x="5629274" y="4010025"/>
                  <a:ext cx="514351" cy="495299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" name="Cube 81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4" name="Cube 83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" name="Cube 84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" name="Cube 85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9" name="Group 194"/>
              <p:cNvGrpSpPr/>
              <p:nvPr/>
            </p:nvGrpSpPr>
            <p:grpSpPr>
              <a:xfrm>
                <a:off x="5600692" y="2819408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63" name="Cube 62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5" name="Cube 64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6" name="Cube 65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8" name="Cube 67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" name="Cube 68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1" name="Cube 70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" name="Cube 71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" name="Cube 72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4" name="Cube 73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0" name="Group 207"/>
              <p:cNvGrpSpPr/>
              <p:nvPr/>
            </p:nvGrpSpPr>
            <p:grpSpPr>
              <a:xfrm>
                <a:off x="5372092" y="2819408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51" name="Cube 50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Cube 51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Cube 57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Cube 58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0" name="Cube 59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1" name="Cube 60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Cube 61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8" name="Can 37"/>
            <p:cNvSpPr/>
            <p:nvPr/>
          </p:nvSpPr>
          <p:spPr>
            <a:xfrm rot="16200000">
              <a:off x="5141208" y="1827631"/>
              <a:ext cx="330661" cy="60594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9" name="Can 38"/>
            <p:cNvSpPr/>
            <p:nvPr/>
          </p:nvSpPr>
          <p:spPr>
            <a:xfrm rot="16200000">
              <a:off x="4309847" y="1667615"/>
              <a:ext cx="886774" cy="927732"/>
            </a:xfrm>
            <a:prstGeom prst="can">
              <a:avLst>
                <a:gd name="adj" fmla="val 36518"/>
              </a:avLst>
            </a:prstGeom>
            <a:solidFill>
              <a:srgbClr val="B4DE86"/>
            </a:solidFill>
            <a:ln>
              <a:noFill/>
            </a:ln>
            <a:scene3d>
              <a:camera prst="orthographicFront"/>
              <a:lightRig rig="two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0" name="Can 39"/>
            <p:cNvSpPr/>
            <p:nvPr/>
          </p:nvSpPr>
          <p:spPr>
            <a:xfrm rot="16200000">
              <a:off x="4085168" y="1863976"/>
              <a:ext cx="330661" cy="5332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3842559" y="1796243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2" name="Can 41"/>
            <p:cNvSpPr/>
            <p:nvPr/>
          </p:nvSpPr>
          <p:spPr>
            <a:xfrm rot="16200000">
              <a:off x="3477993" y="1779117"/>
              <a:ext cx="330661" cy="714046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3" name="Can 42"/>
            <p:cNvSpPr/>
            <p:nvPr/>
          </p:nvSpPr>
          <p:spPr>
            <a:xfrm rot="16200000">
              <a:off x="3250846" y="1941838"/>
              <a:ext cx="511022" cy="383314"/>
            </a:xfrm>
            <a:prstGeom prst="can">
              <a:avLst>
                <a:gd name="adj" fmla="val 50000"/>
              </a:avLst>
            </a:prstGeom>
            <a:solidFill>
              <a:srgbClr val="00B0F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 	</a:t>
              </a:r>
              <a:endParaRPr lang="en-CA" sz="900" dirty="0"/>
            </a:p>
          </p:txBody>
        </p:sp>
        <p:sp>
          <p:nvSpPr>
            <p:cNvPr id="44" name="Can 43"/>
            <p:cNvSpPr/>
            <p:nvPr/>
          </p:nvSpPr>
          <p:spPr>
            <a:xfrm rot="16200000">
              <a:off x="2863543" y="1692525"/>
              <a:ext cx="330661" cy="8761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2819400" y="1796242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6" name="Can 45"/>
            <p:cNvSpPr/>
            <p:nvPr/>
          </p:nvSpPr>
          <p:spPr>
            <a:xfrm rot="16200000">
              <a:off x="2010527" y="1340350"/>
              <a:ext cx="330661" cy="159158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13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mph" presetSubtype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Object 3"/>
          <p:cNvGraphicFramePr>
            <a:graphicFrameLocks noChangeAspect="1"/>
          </p:cNvGraphicFramePr>
          <p:nvPr/>
        </p:nvGraphicFramePr>
        <p:xfrm>
          <a:off x="-2241107" y="1953623"/>
          <a:ext cx="7551738" cy="1093787"/>
        </p:xfrm>
        <a:graphic>
          <a:graphicData uri="http://schemas.openxmlformats.org/presentationml/2006/ole">
            <p:oleObj spid="_x0000_s79876" name="Document" r:id="rId3" imgW="7551232" imgH="1093127" progId="Word.Document.12">
              <p:link updateAutomatic="1"/>
            </p:oleObj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9851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Apparatus – Flight Path Length 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30377" y="991281"/>
            <a:ext cx="6038850" cy="1549458"/>
            <a:chOff x="1380068" y="1241367"/>
            <a:chExt cx="6323988" cy="1641957"/>
          </a:xfrm>
        </p:grpSpPr>
        <p:grpSp>
          <p:nvGrpSpPr>
            <p:cNvPr id="26" name="Group 63"/>
            <p:cNvGrpSpPr/>
            <p:nvPr/>
          </p:nvGrpSpPr>
          <p:grpSpPr>
            <a:xfrm>
              <a:off x="1988821" y="1241367"/>
              <a:ext cx="780173" cy="1641957"/>
              <a:chOff x="2624508" y="1143000"/>
              <a:chExt cx="780173" cy="1641957"/>
            </a:xfrm>
          </p:grpSpPr>
          <p:sp>
            <p:nvSpPr>
              <p:cNvPr id="95" name="Pie 94"/>
              <p:cNvSpPr/>
              <p:nvPr/>
            </p:nvSpPr>
            <p:spPr>
              <a:xfrm>
                <a:off x="3033418" y="1295394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Can 95"/>
              <p:cNvSpPr/>
              <p:nvPr/>
            </p:nvSpPr>
            <p:spPr>
              <a:xfrm rot="16200000">
                <a:off x="2261709" y="1656576"/>
                <a:ext cx="1491180" cy="765581"/>
              </a:xfrm>
              <a:prstGeom prst="can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 	</a:t>
                </a:r>
                <a:endParaRPr lang="en-CA" sz="900" dirty="0"/>
              </a:p>
            </p:txBody>
          </p:sp>
          <p:sp>
            <p:nvSpPr>
              <p:cNvPr id="97" name="Isosceles Triangle 96"/>
              <p:cNvSpPr/>
              <p:nvPr/>
            </p:nvSpPr>
            <p:spPr>
              <a:xfrm rot="16200000">
                <a:off x="2697804" y="1890403"/>
                <a:ext cx="481517" cy="212398"/>
              </a:xfrm>
              <a:prstGeom prst="triangle">
                <a:avLst>
                  <a:gd name="adj" fmla="val 422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8" name="Straight Connector 97"/>
              <p:cNvCxnSpPr>
                <a:stCxn id="97" idx="0"/>
                <a:endCxn id="105" idx="0"/>
              </p:cNvCxnSpPr>
              <p:nvPr/>
            </p:nvCxnSpPr>
            <p:spPr>
              <a:xfrm rot="10800000" flipH="1">
                <a:off x="2832364" y="2029594"/>
                <a:ext cx="357640" cy="435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5" idx="4"/>
                <a:endCxn id="105" idx="0"/>
              </p:cNvCxnSpPr>
              <p:nvPr/>
            </p:nvCxnSpPr>
            <p:spPr>
              <a:xfrm flipH="1">
                <a:off x="3190004" y="1808666"/>
                <a:ext cx="209136" cy="220928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0"/>
                <a:endCxn id="105" idx="2"/>
              </p:cNvCxnSpPr>
              <p:nvPr/>
            </p:nvCxnSpPr>
            <p:spPr>
              <a:xfrm rot="10800000" flipH="1" flipV="1">
                <a:off x="3190004" y="2029594"/>
                <a:ext cx="209136" cy="197362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endCxn id="105" idx="4"/>
              </p:cNvCxnSpPr>
              <p:nvPr/>
            </p:nvCxnSpPr>
            <p:spPr>
              <a:xfrm flipV="1">
                <a:off x="2992192" y="1808666"/>
                <a:ext cx="406948" cy="5727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981408" y="2207441"/>
                <a:ext cx="423273" cy="1397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Curved Down Arrow 102"/>
              <p:cNvSpPr/>
              <p:nvPr/>
            </p:nvSpPr>
            <p:spPr>
              <a:xfrm>
                <a:off x="2782110" y="1143000"/>
                <a:ext cx="481520" cy="520430"/>
              </a:xfrm>
              <a:prstGeom prst="curvedDownArrow">
                <a:avLst>
                  <a:gd name="adj1" fmla="val 17581"/>
                  <a:gd name="adj2" fmla="val 40563"/>
                  <a:gd name="adj3" fmla="val 56313"/>
                </a:avLst>
              </a:prstGeom>
              <a:gradFill>
                <a:gsLst>
                  <a:gs pos="0">
                    <a:srgbClr val="FBEAC7"/>
                  </a:gs>
                  <a:gs pos="17999">
                    <a:srgbClr val="FEE7F2"/>
                  </a:gs>
                  <a:gs pos="36000">
                    <a:srgbClr val="FAC77D"/>
                  </a:gs>
                  <a:gs pos="61000">
                    <a:srgbClr val="FBA97D"/>
                  </a:gs>
                  <a:gs pos="82001">
                    <a:srgbClr val="FBD49C"/>
                  </a:gs>
                  <a:gs pos="100000">
                    <a:srgbClr val="FEE7F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Pie 103"/>
              <p:cNvSpPr/>
              <p:nvPr/>
            </p:nvSpPr>
            <p:spPr>
              <a:xfrm>
                <a:off x="2637818" y="1298642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Isosceles Triangle 104"/>
              <p:cNvSpPr/>
              <p:nvPr/>
            </p:nvSpPr>
            <p:spPr>
              <a:xfrm rot="16200000">
                <a:off x="3085427" y="1913243"/>
                <a:ext cx="418290" cy="209136"/>
              </a:xfrm>
              <a:prstGeom prst="triangle">
                <a:avLst>
                  <a:gd name="adj" fmla="val 4718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7" name="Cube 26"/>
            <p:cNvSpPr/>
            <p:nvPr/>
          </p:nvSpPr>
          <p:spPr>
            <a:xfrm flipH="1">
              <a:off x="7320742" y="1802479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8" name="Can 27"/>
            <p:cNvSpPr/>
            <p:nvPr/>
          </p:nvSpPr>
          <p:spPr>
            <a:xfrm rot="16200000">
              <a:off x="7027690" y="1807356"/>
              <a:ext cx="165330" cy="657110"/>
            </a:xfrm>
            <a:prstGeom prst="can">
              <a:avLst>
                <a:gd name="adj" fmla="val 40945"/>
              </a:avLst>
            </a:prstGeom>
            <a:solidFill>
              <a:srgbClr val="FFFF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9" name="Cube 28"/>
            <p:cNvSpPr/>
            <p:nvPr/>
          </p:nvSpPr>
          <p:spPr>
            <a:xfrm flipH="1">
              <a:off x="6684819" y="1595354"/>
              <a:ext cx="383314" cy="1082164"/>
            </a:xfrm>
            <a:prstGeom prst="cube">
              <a:avLst>
                <a:gd name="adj" fmla="val 93636"/>
              </a:avLst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831679" y="2053248"/>
              <a:ext cx="51586" cy="167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7070668" y="2020688"/>
              <a:ext cx="255544" cy="225451"/>
            </a:xfrm>
            <a:prstGeom prst="flowChartConnector">
              <a:avLst/>
            </a:prstGeom>
            <a:gradFill flip="none" rotWithShape="1">
              <a:gsLst>
                <a:gs pos="60000">
                  <a:srgbClr val="5E9EFF">
                    <a:alpha val="73000"/>
                  </a:srgbClr>
                </a:gs>
                <a:gs pos="9000">
                  <a:srgbClr val="85C2FF">
                    <a:alpha val="49000"/>
                  </a:srgbClr>
                </a:gs>
                <a:gs pos="15000">
                  <a:srgbClr val="C4D6EB">
                    <a:alpha val="39000"/>
                  </a:srgbClr>
                </a:gs>
                <a:gs pos="92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2" name="Can 31"/>
            <p:cNvSpPr/>
            <p:nvPr/>
          </p:nvSpPr>
          <p:spPr>
            <a:xfrm rot="16200000">
              <a:off x="6480767" y="1799320"/>
              <a:ext cx="330661" cy="666259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14000">
                  <a:srgbClr val="FFFF00">
                    <a:alpha val="10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grpSp>
          <p:nvGrpSpPr>
            <p:cNvPr id="33" name="Group 221"/>
            <p:cNvGrpSpPr/>
            <p:nvPr/>
          </p:nvGrpSpPr>
          <p:grpSpPr>
            <a:xfrm>
              <a:off x="5295894" y="1503226"/>
              <a:ext cx="1278866" cy="1257300"/>
              <a:chOff x="5372094" y="2819406"/>
              <a:chExt cx="1278866" cy="1257300"/>
            </a:xfrm>
          </p:grpSpPr>
          <p:grpSp>
            <p:nvGrpSpPr>
              <p:cNvPr id="43" name="Group 141"/>
              <p:cNvGrpSpPr/>
              <p:nvPr/>
            </p:nvGrpSpPr>
            <p:grpSpPr>
              <a:xfrm>
                <a:off x="6057894" y="2819406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83" name="Cube 82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4" name="Cube 83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" name="Cube 84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" name="Cube 85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0" name="Cube 89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1" name="Cube 90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3" name="Cube 92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" name="Cube 93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4" name="Group 181"/>
              <p:cNvGrpSpPr/>
              <p:nvPr/>
            </p:nvGrpSpPr>
            <p:grpSpPr>
              <a:xfrm>
                <a:off x="5829294" y="2819406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71" name="Cube 70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" name="Cube 71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" name="Cube 72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4" name="Cube 73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5" name="Cube 74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6" name="Cube 75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 rot="16200000">
                  <a:off x="5629274" y="4010025"/>
                  <a:ext cx="514351" cy="495299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" name="Cube 77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" name="Cube 80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" name="Cube 81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" name="Group 194"/>
              <p:cNvGrpSpPr/>
              <p:nvPr/>
            </p:nvGrpSpPr>
            <p:grpSpPr>
              <a:xfrm>
                <a:off x="5600694" y="2819406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59" name="Cube 58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0" name="Cube 59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1" name="Cube 60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Cube 61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3" name="Cube 62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5" name="Cube 64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6" name="Cube 65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8" name="Cube 67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" name="Cube 68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6" name="Group 207"/>
              <p:cNvGrpSpPr/>
              <p:nvPr/>
            </p:nvGrpSpPr>
            <p:grpSpPr>
              <a:xfrm>
                <a:off x="5372094" y="2819406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47" name="Cube 46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" name="Cube 47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Cube 49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Cube 51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Cube 57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4" name="Can 33"/>
            <p:cNvSpPr/>
            <p:nvPr/>
          </p:nvSpPr>
          <p:spPr>
            <a:xfrm rot="16200000">
              <a:off x="5141208" y="1827631"/>
              <a:ext cx="330661" cy="60594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5" name="Can 34"/>
            <p:cNvSpPr/>
            <p:nvPr/>
          </p:nvSpPr>
          <p:spPr>
            <a:xfrm rot="16200000">
              <a:off x="4309847" y="1667615"/>
              <a:ext cx="886774" cy="927732"/>
            </a:xfrm>
            <a:prstGeom prst="can">
              <a:avLst>
                <a:gd name="adj" fmla="val 36518"/>
              </a:avLst>
            </a:prstGeom>
            <a:solidFill>
              <a:srgbClr val="B4DE86"/>
            </a:solidFill>
            <a:ln>
              <a:noFill/>
            </a:ln>
            <a:scene3d>
              <a:camera prst="orthographicFront"/>
              <a:lightRig rig="two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6" name="Can 35"/>
            <p:cNvSpPr/>
            <p:nvPr/>
          </p:nvSpPr>
          <p:spPr>
            <a:xfrm rot="16200000">
              <a:off x="4085168" y="1863976"/>
              <a:ext cx="330661" cy="5332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7" name="Cube 36"/>
            <p:cNvSpPr/>
            <p:nvPr/>
          </p:nvSpPr>
          <p:spPr>
            <a:xfrm flipH="1">
              <a:off x="3842559" y="1796243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3477993" y="1779117"/>
              <a:ext cx="330661" cy="714046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9" name="Can 38"/>
            <p:cNvSpPr/>
            <p:nvPr/>
          </p:nvSpPr>
          <p:spPr>
            <a:xfrm rot="16200000">
              <a:off x="3250846" y="1941838"/>
              <a:ext cx="511022" cy="383314"/>
            </a:xfrm>
            <a:prstGeom prst="can">
              <a:avLst>
                <a:gd name="adj" fmla="val 50000"/>
              </a:avLst>
            </a:prstGeom>
            <a:solidFill>
              <a:srgbClr val="00B0F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 	</a:t>
              </a:r>
              <a:endParaRPr lang="en-CA" sz="900" dirty="0"/>
            </a:p>
          </p:txBody>
        </p:sp>
        <p:sp>
          <p:nvSpPr>
            <p:cNvPr id="40" name="Can 39"/>
            <p:cNvSpPr/>
            <p:nvPr/>
          </p:nvSpPr>
          <p:spPr>
            <a:xfrm rot="16200000">
              <a:off x="2863543" y="1692525"/>
              <a:ext cx="330661" cy="8761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2819400" y="1796242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2" name="Can 41"/>
            <p:cNvSpPr/>
            <p:nvPr/>
          </p:nvSpPr>
          <p:spPr>
            <a:xfrm rot="16200000">
              <a:off x="2010527" y="1340350"/>
              <a:ext cx="330661" cy="159158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13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</p:grpSp>
      <p:pic>
        <p:nvPicPr>
          <p:cNvPr id="112" name="Picture 6" descr="C:\Users\Mifa\Documents\mifa thesis\figs\flightpath\m2_rfsfv_Be_Bragg_Edges_Derivativ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963" y="3159422"/>
            <a:ext cx="4562475" cy="3353110"/>
          </a:xfrm>
          <a:prstGeom prst="rect">
            <a:avLst/>
          </a:prstGeom>
          <a:noFill/>
        </p:spPr>
      </p:pic>
      <p:sp>
        <p:nvSpPr>
          <p:cNvPr id="113" name="Title 1"/>
          <p:cNvSpPr txBox="1">
            <a:spLocks/>
          </p:cNvSpPr>
          <p:nvPr/>
        </p:nvSpPr>
        <p:spPr bwMode="auto">
          <a:xfrm>
            <a:off x="230124" y="891584"/>
            <a:ext cx="2914651" cy="5715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Bragg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Transmission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114" name="Object 2"/>
          <p:cNvGraphicFramePr>
            <a:graphicFrameLocks noChangeAspect="1"/>
          </p:cNvGraphicFramePr>
          <p:nvPr/>
        </p:nvGraphicFramePr>
        <p:xfrm>
          <a:off x="-2183957" y="1498010"/>
          <a:ext cx="7551738" cy="671513"/>
        </p:xfrm>
        <a:graphic>
          <a:graphicData uri="http://schemas.openxmlformats.org/presentationml/2006/ole">
            <p:oleObj spid="_x0000_s79875" name="Document" r:id="rId5" imgW="7551232" imgH="670946" progId="Word.Document.12">
              <p:link updateAutomatic="1"/>
            </p:oleObj>
          </a:graphicData>
        </a:graphic>
      </p:graphicFrame>
      <p:sp>
        <p:nvSpPr>
          <p:cNvPr id="116" name="Title 1"/>
          <p:cNvSpPr txBox="1">
            <a:spLocks/>
          </p:cNvSpPr>
          <p:nvPr/>
        </p:nvSpPr>
        <p:spPr bwMode="auto">
          <a:xfrm>
            <a:off x="4840916" y="3840790"/>
            <a:ext cx="4076700" cy="24860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/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 bwMode="auto">
          <a:xfrm>
            <a:off x="4819625" y="3187552"/>
            <a:ext cx="4076700" cy="6000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Flight Path Length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118" name="Object 4"/>
          <p:cNvGraphicFramePr>
            <a:graphicFrameLocks noChangeAspect="1"/>
          </p:cNvGraphicFramePr>
          <p:nvPr/>
        </p:nvGraphicFramePr>
        <p:xfrm>
          <a:off x="5360287" y="3902149"/>
          <a:ext cx="6378058" cy="2217297"/>
        </p:xfrm>
        <a:graphic>
          <a:graphicData uri="http://schemas.openxmlformats.org/presentationml/2006/ole">
            <p:oleObj spid="_x0000_s79877" name="Document" r:id="rId6" imgW="7551232" imgH="2684146" progId="Word.Document.12">
              <p:link updateAutomatic="1"/>
            </p:oleObj>
          </a:graphicData>
        </a:graphic>
      </p:graphicFrame>
      <p:sp>
        <p:nvSpPr>
          <p:cNvPr id="119" name="Rectangle 118"/>
          <p:cNvSpPr/>
          <p:nvPr/>
        </p:nvSpPr>
        <p:spPr>
          <a:xfrm>
            <a:off x="4264459" y="2048918"/>
            <a:ext cx="6607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31579" y="2047810"/>
            <a:ext cx="6607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483243" y="2048918"/>
            <a:ext cx="6607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0120" y="350874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25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bg1">
                    <a:lumMod val="25000"/>
                  </a:schemeClr>
                </a:solidFill>
              </a:rPr>
              <a:t>n</a:t>
            </a:r>
            <a:endParaRPr lang="en-CA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667251" y="1933576"/>
            <a:ext cx="4324350" cy="3419474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kumimoji="0" lang="en-US" sz="16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r>
              <a:rPr kumimoji="0" lang="en-US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lang="el-GR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</a:rPr>
              <a:t>π</a:t>
            </a:r>
            <a:r>
              <a:rPr kumimoji="0" lang="en-US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+mj-lt"/>
                <a:ea typeface="+mj-ea"/>
                <a:cs typeface="+mj-cs"/>
              </a:rPr>
              <a:t> acceptance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4 rings of 15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×15×15 cm</a:t>
            </a:r>
            <a:r>
              <a:rPr lang="en-US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3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 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CsI crystals  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VPD: insensitive to magnetic field</a:t>
            </a:r>
            <a:endParaRPr kumimoji="0" lang="en-US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+mj-lt"/>
              <a:ea typeface="+mj-ea"/>
              <a:cs typeface="+mj-cs"/>
            </a:endParaRP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High event rate: use current mode</a:t>
            </a:r>
            <a:endParaRPr lang="en-US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+mj-lt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Low-noise preamps: &lt; 0.1 mV RMS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Operate at counting statistics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+mj-cs"/>
              </a:rPr>
              <a:t> 95% </a:t>
            </a:r>
            <a:r>
              <a:rPr lang="el-GR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γ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’s stopped in crystals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 Aligned with B</a:t>
            </a:r>
            <a:r>
              <a:rPr lang="en-US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0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 better than 1</a:t>
            </a:r>
            <a:r>
              <a:rPr lang="en-US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o</a:t>
            </a: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+mj-lt"/>
                <a:ea typeface="+mj-ea"/>
                <a:cs typeface="Times New Roman"/>
              </a:rPr>
              <a:t> </a:t>
            </a:r>
            <a:endParaRPr lang="en-US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+mj-lt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4668333" y="1447799"/>
            <a:ext cx="432435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Measure Neutron Flux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47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</a:t>
            </a:r>
            <a:r>
              <a:rPr lang="el-GR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-ray Detectors</a:t>
            </a:r>
            <a:endParaRPr lang="en-CA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2771" name="Picture 3" descr="C:\Users\Mifa\Documents\mifa thesis\figs\Detectors\arra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" y="1847850"/>
            <a:ext cx="4454525" cy="3486150"/>
          </a:xfrm>
          <a:prstGeom prst="rect">
            <a:avLst/>
          </a:prstGeom>
          <a:noFill/>
        </p:spPr>
      </p:pic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48586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Polarizer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4819" name="Picture 3" descr="C:\Users\Mifa\Documents\mifa thesis\figs\Polarizer\ove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1031824"/>
            <a:ext cx="2587625" cy="2646414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4344779" y="930467"/>
            <a:ext cx="4527612" cy="2848002"/>
            <a:chOff x="1358856" y="1457298"/>
            <a:chExt cx="4527612" cy="3113542"/>
          </a:xfrm>
        </p:grpSpPr>
        <p:sp>
          <p:nvSpPr>
            <p:cNvPr id="15" name="Donut 14"/>
            <p:cNvSpPr/>
            <p:nvPr/>
          </p:nvSpPr>
          <p:spPr>
            <a:xfrm>
              <a:off x="2235168" y="3648078"/>
              <a:ext cx="2848014" cy="584208"/>
            </a:xfrm>
            <a:prstGeom prst="donut">
              <a:avLst>
                <a:gd name="adj" fmla="val 13867"/>
              </a:avLst>
            </a:prstGeom>
            <a:solidFill>
              <a:schemeClr val="tx1">
                <a:lumMod val="10000"/>
              </a:schemeClr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0" name="Can 19"/>
            <p:cNvSpPr/>
            <p:nvPr/>
          </p:nvSpPr>
          <p:spPr>
            <a:xfrm rot="5400000">
              <a:off x="2966020" y="2821653"/>
              <a:ext cx="1364110" cy="1009650"/>
            </a:xfrm>
            <a:prstGeom prst="can">
              <a:avLst>
                <a:gd name="adj" fmla="val 19718"/>
              </a:avLst>
            </a:prstGeom>
            <a:solidFill>
              <a:srgbClr val="66CCFF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n>
                  <a:solidFill>
                    <a:schemeClr val="accent5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21" name="Donut 20"/>
            <p:cNvSpPr/>
            <p:nvPr/>
          </p:nvSpPr>
          <p:spPr>
            <a:xfrm>
              <a:off x="2235168" y="2406636"/>
              <a:ext cx="2848014" cy="584208"/>
            </a:xfrm>
            <a:prstGeom prst="donut">
              <a:avLst>
                <a:gd name="adj" fmla="val 13867"/>
              </a:avLst>
            </a:prstGeom>
            <a:solidFill>
              <a:schemeClr val="tx1">
                <a:lumMod val="10000"/>
              </a:schemeClr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01941" y="3119122"/>
              <a:ext cx="1266693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600" baseline="300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en-US" sz="2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He cell</a:t>
              </a:r>
              <a:endParaRPr lang="en-US" sz="2600" dirty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358856" y="3100383"/>
              <a:ext cx="1460520" cy="438156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4608513" y="3100383"/>
              <a:ext cx="1277955" cy="43815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58856" y="2881305"/>
              <a:ext cx="1200970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Unpolarized</a:t>
              </a:r>
            </a:p>
            <a:p>
              <a:pPr algn="ctr"/>
              <a:endParaRPr lang="en-US" sz="1600" dirty="0" smtClean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Neutrons</a:t>
              </a:r>
              <a:endParaRPr lang="en-US" sz="1600" dirty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08513" y="2881305"/>
              <a:ext cx="96212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Polarized</a:t>
              </a:r>
            </a:p>
            <a:p>
              <a:pPr algn="ctr"/>
              <a:endParaRPr lang="en-US" sz="1600" dirty="0" smtClean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Neutrons</a:t>
              </a:r>
              <a:endParaRPr lang="en-US" sz="1600" dirty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38454" y="4232286"/>
              <a:ext cx="15969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Helmholtz Coils</a:t>
              </a:r>
              <a:endParaRPr lang="en-US" sz="1600" dirty="0">
                <a:ln w="18415" cmpd="sng">
                  <a:noFill/>
                  <a:prstDash val="solid"/>
                </a:ln>
                <a:solidFill>
                  <a:schemeClr val="tx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3074965" y="1566838"/>
              <a:ext cx="1241443" cy="1022363"/>
            </a:xfrm>
            <a:prstGeom prst="rightArrow">
              <a:avLst>
                <a:gd name="adj1" fmla="val 50000"/>
                <a:gd name="adj2" fmla="val 45172"/>
              </a:avLst>
            </a:prstGeom>
            <a:solidFill>
              <a:srgbClr val="E6DB00">
                <a:alpha val="59000"/>
              </a:srgbClr>
            </a:solidFill>
            <a:ln>
              <a:solidFill>
                <a:srgbClr val="FFCC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36811" y="1493811"/>
              <a:ext cx="196720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 smtClean="0">
                  <a:ln w="18415" cmpd="sng">
                    <a:noFill/>
                    <a:prstDash val="solid"/>
                  </a:ln>
                  <a:solidFill>
                    <a:schemeClr val="tx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Polarized Laser Light</a:t>
              </a:r>
            </a:p>
          </p:txBody>
        </p:sp>
      </p:grpSp>
      <p:sp>
        <p:nvSpPr>
          <p:cNvPr id="61" name="Title 1"/>
          <p:cNvSpPr txBox="1">
            <a:spLocks/>
          </p:cNvSpPr>
          <p:nvPr/>
        </p:nvSpPr>
        <p:spPr bwMode="auto">
          <a:xfrm>
            <a:off x="397939" y="4578009"/>
            <a:ext cx="8458200" cy="16764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12 cm</a:t>
            </a:r>
            <a:r>
              <a:rPr kumimoji="0" lang="en-US" sz="24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in diameter, 5 cm thick</a:t>
            </a:r>
          </a:p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4.9 atm·cm</a:t>
            </a:r>
          </a:p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Relaxation time of 500 hrs</a:t>
            </a: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200000"/>
              </a:lnSpc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50183" y="5116468"/>
            <a:ext cx="52661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Typical polarization ~ 55%</a:t>
            </a:r>
            <a:endParaRPr lang="en-US" sz="3200" b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3" name="Picture 2" descr="C:\Users\Mifa\Documents\mifa thesis\figs\Polarizer\mifa-polariz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483" y="954801"/>
            <a:ext cx="4038600" cy="3029228"/>
          </a:xfrm>
          <a:prstGeom prst="rect">
            <a:avLst/>
          </a:prstGeom>
          <a:noFill/>
        </p:spPr>
      </p:pic>
      <p:sp>
        <p:nvSpPr>
          <p:cNvPr id="60" name="Title 1"/>
          <p:cNvSpPr txBox="1">
            <a:spLocks/>
          </p:cNvSpPr>
          <p:nvPr/>
        </p:nvSpPr>
        <p:spPr bwMode="auto">
          <a:xfrm>
            <a:off x="397661" y="4099035"/>
            <a:ext cx="845820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Boo-Boo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pic>
        <p:nvPicPr>
          <p:cNvPr id="35845" name="Picture 5" descr="C:\Users\Mifa\Documents\mifa thesis\figs\Polarizer\fom_0073_p0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8539" y="838199"/>
            <a:ext cx="4943475" cy="3038477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0" y="1624599"/>
            <a:ext cx="4729655" cy="442377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kumimoji="0" lang="en-US" sz="28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                      </a:t>
            </a:r>
            <a:r>
              <a:rPr kumimoji="0" lang="en-US" sz="24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- 3 barns</a:t>
            </a: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800" b="1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  </a:t>
            </a:r>
            <a:r>
              <a:rPr lang="en-US" sz="2400" b="1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                        - 5333 barns!</a:t>
            </a: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800" b="1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 Transmission </a:t>
            </a:r>
          </a:p>
          <a:p>
            <a:pPr lvl="0" eaLnBrk="1" hangingPunct="1">
              <a:lnSpc>
                <a:spcPct val="200000"/>
              </a:lnSpc>
            </a:pPr>
            <a:endParaRPr lang="en-US" sz="2400" b="1" kern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0" y="1123622"/>
            <a:ext cx="4761186" cy="50022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3</a:t>
            </a: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He as a Neutron Spin Filter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90734" y="1890646"/>
            <a:ext cx="1584848" cy="582381"/>
            <a:chOff x="1231687" y="4327307"/>
            <a:chExt cx="1770049" cy="677013"/>
          </a:xfrm>
        </p:grpSpPr>
        <p:sp>
          <p:nvSpPr>
            <p:cNvPr id="20" name="Right Arrow 19"/>
            <p:cNvSpPr/>
            <p:nvPr/>
          </p:nvSpPr>
          <p:spPr>
            <a:xfrm rot="16200000">
              <a:off x="1741274" y="4465419"/>
              <a:ext cx="616167" cy="339944"/>
            </a:xfrm>
            <a:prstGeom prst="rightArrow">
              <a:avLst>
                <a:gd name="adj1" fmla="val 26616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Flowchart: Connector 20"/>
            <p:cNvSpPr/>
            <p:nvPr/>
          </p:nvSpPr>
          <p:spPr bwMode="auto">
            <a:xfrm>
              <a:off x="1895475" y="4543425"/>
              <a:ext cx="285750" cy="295275"/>
            </a:xfrm>
            <a:prstGeom prst="flowChartConnector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1093575" y="4474944"/>
              <a:ext cx="616167" cy="339944"/>
            </a:xfrm>
            <a:prstGeom prst="rightArrow">
              <a:avLst>
                <a:gd name="adj1" fmla="val 26616"/>
                <a:gd name="adj2" fmla="val 50000"/>
              </a:avLst>
            </a:prstGeom>
            <a:solidFill>
              <a:srgbClr val="0070C0"/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Flowchart: Connector 22"/>
            <p:cNvSpPr/>
            <p:nvPr/>
          </p:nvSpPr>
          <p:spPr bwMode="auto">
            <a:xfrm>
              <a:off x="1247775" y="4543425"/>
              <a:ext cx="285750" cy="295275"/>
            </a:xfrm>
            <a:prstGeom prst="flowChartConnector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28219" y="4377035"/>
              <a:ext cx="430037" cy="6082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18415" cmpd="sng">
                    <a:noFill/>
                    <a:prstDash val="solid"/>
                  </a:ln>
                  <a:solidFill>
                    <a:srgbClr val="66CC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n</a:t>
              </a:r>
              <a:endParaRPr lang="en-US" sz="2800" b="0" cap="none" spc="0" dirty="0">
                <a:ln w="18415" cmpd="sng">
                  <a:noFill/>
                  <a:prstDash val="solid"/>
                </a:ln>
                <a:solidFill>
                  <a:srgbClr val="66CC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33069" y="4396081"/>
              <a:ext cx="868667" cy="6082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baseline="30000" dirty="0" smtClean="0">
                  <a:ln w="18415" cmpd="sng">
                    <a:noFill/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r>
                <a:rPr lang="en-US" sz="2800" b="0" cap="none" spc="0" dirty="0" smtClean="0">
                  <a:ln w="18415" cmpd="sng">
                    <a:noFill/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He</a:t>
              </a:r>
              <a:endParaRPr lang="en-US" sz="2800" b="0" cap="none" spc="0" dirty="0">
                <a:ln w="18415" cmpd="sng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6498" y="2754462"/>
            <a:ext cx="1584848" cy="591866"/>
            <a:chOff x="1231687" y="4327307"/>
            <a:chExt cx="1770049" cy="699436"/>
          </a:xfrm>
        </p:grpSpPr>
        <p:sp>
          <p:nvSpPr>
            <p:cNvPr id="27" name="Right Arrow 26"/>
            <p:cNvSpPr/>
            <p:nvPr/>
          </p:nvSpPr>
          <p:spPr>
            <a:xfrm rot="16200000">
              <a:off x="1741274" y="4465419"/>
              <a:ext cx="616167" cy="339944"/>
            </a:xfrm>
            <a:prstGeom prst="rightArrow">
              <a:avLst>
                <a:gd name="adj1" fmla="val 26616"/>
                <a:gd name="adj2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Flowchart: Connector 27"/>
            <p:cNvSpPr/>
            <p:nvPr/>
          </p:nvSpPr>
          <p:spPr bwMode="auto">
            <a:xfrm>
              <a:off x="1895475" y="4543425"/>
              <a:ext cx="285750" cy="295275"/>
            </a:xfrm>
            <a:prstGeom prst="flowChartConnector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 rot="5400000" flipV="1">
              <a:off x="1093575" y="4522569"/>
              <a:ext cx="616167" cy="339944"/>
            </a:xfrm>
            <a:prstGeom prst="rightArrow">
              <a:avLst>
                <a:gd name="adj1" fmla="val 26616"/>
                <a:gd name="adj2" fmla="val 50000"/>
              </a:avLst>
            </a:prstGeom>
            <a:solidFill>
              <a:srgbClr val="0070C0"/>
            </a:solidFill>
            <a:ln>
              <a:solidFill>
                <a:srgbClr val="C0000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Flowchart: Connector 29"/>
            <p:cNvSpPr/>
            <p:nvPr/>
          </p:nvSpPr>
          <p:spPr bwMode="auto">
            <a:xfrm>
              <a:off x="1247775" y="4495800"/>
              <a:ext cx="285750" cy="295275"/>
            </a:xfrm>
            <a:prstGeom prst="flowChartConnector">
              <a:avLst/>
            </a:prstGeom>
            <a:solidFill>
              <a:srgbClr val="66CC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0611" y="4408429"/>
              <a:ext cx="430037" cy="6183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18415" cmpd="sng">
                    <a:noFill/>
                    <a:prstDash val="solid"/>
                  </a:ln>
                  <a:solidFill>
                    <a:srgbClr val="66CC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n</a:t>
              </a:r>
              <a:endParaRPr lang="en-US" sz="2800" b="0" cap="none" spc="0" dirty="0">
                <a:ln w="18415" cmpd="sng">
                  <a:noFill/>
                  <a:prstDash val="solid"/>
                </a:ln>
                <a:solidFill>
                  <a:srgbClr val="66CC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33069" y="4396085"/>
              <a:ext cx="868667" cy="6183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baseline="30000" dirty="0" smtClean="0">
                  <a:ln w="18415" cmpd="sng">
                    <a:noFill/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r>
                <a:rPr lang="en-US" sz="2800" b="0" cap="none" spc="0" dirty="0" smtClean="0">
                  <a:ln w="18415" cmpd="sng">
                    <a:noFill/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He</a:t>
              </a:r>
              <a:endParaRPr lang="en-US" sz="2800" b="0" cap="none" spc="0" dirty="0">
                <a:ln w="18415" cmpd="sng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-1441450" y="4117975"/>
          <a:ext cx="7551738" cy="852488"/>
        </p:xfrm>
        <a:graphic>
          <a:graphicData uri="http://schemas.openxmlformats.org/presentationml/2006/ole">
            <p:oleObj spid="_x0000_s36865" name="Document" r:id="rId6" imgW="7551232" imgH="852654" progId="Word.Document.12">
              <p:link updateAutomatic="1"/>
            </p:oleObj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-1441450" y="4856163"/>
          <a:ext cx="7551738" cy="804862"/>
        </p:xfrm>
        <a:graphic>
          <a:graphicData uri="http://schemas.openxmlformats.org/presentationml/2006/ole">
            <p:oleObj spid="_x0000_s36867" name="Document" r:id="rId7" imgW="7551232" imgH="805064" progId="Word.Document.12">
              <p:link updateAutomatic="1"/>
            </p:oleObj>
          </a:graphicData>
        </a:graphic>
      </p:graphicFrame>
      <p:pic>
        <p:nvPicPr>
          <p:cNvPr id="36868" name="Picture 4" descr="C:\Users\Mifa\Documents\mifa thesis\figs\Polarizer\coshfi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95849" y="3867150"/>
            <a:ext cx="4171951" cy="2646532"/>
          </a:xfrm>
          <a:prstGeom prst="rect">
            <a:avLst/>
          </a:prstGeom>
          <a:noFill/>
        </p:spPr>
      </p:pic>
      <p:sp>
        <p:nvSpPr>
          <p:cNvPr id="50" name="Freeform 49"/>
          <p:cNvSpPr/>
          <p:nvPr/>
        </p:nvSpPr>
        <p:spPr bwMode="auto">
          <a:xfrm>
            <a:off x="3419475" y="4717191"/>
            <a:ext cx="742950" cy="883509"/>
          </a:xfrm>
          <a:custGeom>
            <a:avLst/>
            <a:gdLst>
              <a:gd name="connsiteX0" fmla="*/ 447675 w 742950"/>
              <a:gd name="connsiteY0" fmla="*/ 92934 h 883509"/>
              <a:gd name="connsiteX1" fmla="*/ 342900 w 742950"/>
              <a:gd name="connsiteY1" fmla="*/ 45309 h 883509"/>
              <a:gd name="connsiteX2" fmla="*/ 219075 w 742950"/>
              <a:gd name="connsiteY2" fmla="*/ 73884 h 883509"/>
              <a:gd name="connsiteX3" fmla="*/ 200025 w 742950"/>
              <a:gd name="connsiteY3" fmla="*/ 111984 h 883509"/>
              <a:gd name="connsiteX4" fmla="*/ 161925 w 742950"/>
              <a:gd name="connsiteY4" fmla="*/ 140559 h 883509"/>
              <a:gd name="connsiteX5" fmla="*/ 104775 w 742950"/>
              <a:gd name="connsiteY5" fmla="*/ 197709 h 883509"/>
              <a:gd name="connsiteX6" fmla="*/ 38100 w 742950"/>
              <a:gd name="connsiteY6" fmla="*/ 254859 h 883509"/>
              <a:gd name="connsiteX7" fmla="*/ 0 w 742950"/>
              <a:gd name="connsiteY7" fmla="*/ 331059 h 883509"/>
              <a:gd name="connsiteX8" fmla="*/ 19050 w 742950"/>
              <a:gd name="connsiteY8" fmla="*/ 426309 h 883509"/>
              <a:gd name="connsiteX9" fmla="*/ 38100 w 742950"/>
              <a:gd name="connsiteY9" fmla="*/ 483459 h 883509"/>
              <a:gd name="connsiteX10" fmla="*/ 57150 w 742950"/>
              <a:gd name="connsiteY10" fmla="*/ 559659 h 883509"/>
              <a:gd name="connsiteX11" fmla="*/ 76200 w 742950"/>
              <a:gd name="connsiteY11" fmla="*/ 607284 h 883509"/>
              <a:gd name="connsiteX12" fmla="*/ 104775 w 742950"/>
              <a:gd name="connsiteY12" fmla="*/ 635859 h 883509"/>
              <a:gd name="connsiteX13" fmla="*/ 133350 w 742950"/>
              <a:gd name="connsiteY13" fmla="*/ 721584 h 883509"/>
              <a:gd name="connsiteX14" fmla="*/ 171450 w 742950"/>
              <a:gd name="connsiteY14" fmla="*/ 778734 h 883509"/>
              <a:gd name="connsiteX15" fmla="*/ 190500 w 742950"/>
              <a:gd name="connsiteY15" fmla="*/ 816834 h 883509"/>
              <a:gd name="connsiteX16" fmla="*/ 219075 w 742950"/>
              <a:gd name="connsiteY16" fmla="*/ 826359 h 883509"/>
              <a:gd name="connsiteX17" fmla="*/ 285750 w 742950"/>
              <a:gd name="connsiteY17" fmla="*/ 864459 h 883509"/>
              <a:gd name="connsiteX18" fmla="*/ 371475 w 742950"/>
              <a:gd name="connsiteY18" fmla="*/ 883509 h 883509"/>
              <a:gd name="connsiteX19" fmla="*/ 485775 w 742950"/>
              <a:gd name="connsiteY19" fmla="*/ 864459 h 883509"/>
              <a:gd name="connsiteX20" fmla="*/ 523875 w 742950"/>
              <a:gd name="connsiteY20" fmla="*/ 835884 h 883509"/>
              <a:gd name="connsiteX21" fmla="*/ 571500 w 742950"/>
              <a:gd name="connsiteY21" fmla="*/ 816834 h 883509"/>
              <a:gd name="connsiteX22" fmla="*/ 628650 w 742950"/>
              <a:gd name="connsiteY22" fmla="*/ 788259 h 883509"/>
              <a:gd name="connsiteX23" fmla="*/ 676275 w 742950"/>
              <a:gd name="connsiteY23" fmla="*/ 683484 h 883509"/>
              <a:gd name="connsiteX24" fmla="*/ 704850 w 742950"/>
              <a:gd name="connsiteY24" fmla="*/ 654909 h 883509"/>
              <a:gd name="connsiteX25" fmla="*/ 733425 w 742950"/>
              <a:gd name="connsiteY25" fmla="*/ 550134 h 883509"/>
              <a:gd name="connsiteX26" fmla="*/ 742950 w 742950"/>
              <a:gd name="connsiteY26" fmla="*/ 483459 h 883509"/>
              <a:gd name="connsiteX27" fmla="*/ 733425 w 742950"/>
              <a:gd name="connsiteY27" fmla="*/ 302484 h 883509"/>
              <a:gd name="connsiteX28" fmla="*/ 695325 w 742950"/>
              <a:gd name="connsiteY28" fmla="*/ 226284 h 883509"/>
              <a:gd name="connsiteX29" fmla="*/ 657225 w 742950"/>
              <a:gd name="connsiteY29" fmla="*/ 140559 h 883509"/>
              <a:gd name="connsiteX30" fmla="*/ 628650 w 742950"/>
              <a:gd name="connsiteY30" fmla="*/ 83409 h 883509"/>
              <a:gd name="connsiteX31" fmla="*/ 590550 w 742950"/>
              <a:gd name="connsiteY31" fmla="*/ 64359 h 883509"/>
              <a:gd name="connsiteX32" fmla="*/ 523875 w 742950"/>
              <a:gd name="connsiteY32" fmla="*/ 16734 h 883509"/>
              <a:gd name="connsiteX33" fmla="*/ 447675 w 742950"/>
              <a:gd name="connsiteY33" fmla="*/ 26259 h 883509"/>
              <a:gd name="connsiteX34" fmla="*/ 400050 w 742950"/>
              <a:gd name="connsiteY34" fmla="*/ 73884 h 883509"/>
              <a:gd name="connsiteX35" fmla="*/ 381000 w 742950"/>
              <a:gd name="connsiteY35" fmla="*/ 83409 h 883509"/>
              <a:gd name="connsiteX36" fmla="*/ 381000 w 742950"/>
              <a:gd name="connsiteY36" fmla="*/ 83409 h 883509"/>
              <a:gd name="connsiteX37" fmla="*/ 381000 w 742950"/>
              <a:gd name="connsiteY37" fmla="*/ 83409 h 88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42950" h="883509">
                <a:moveTo>
                  <a:pt x="447675" y="92934"/>
                </a:moveTo>
                <a:cubicBezTo>
                  <a:pt x="442400" y="90296"/>
                  <a:pt x="356380" y="45309"/>
                  <a:pt x="342900" y="45309"/>
                </a:cubicBezTo>
                <a:cubicBezTo>
                  <a:pt x="300862" y="45309"/>
                  <a:pt x="258814" y="60638"/>
                  <a:pt x="219075" y="73884"/>
                </a:cubicBezTo>
                <a:cubicBezTo>
                  <a:pt x="212725" y="86584"/>
                  <a:pt x="209266" y="101203"/>
                  <a:pt x="200025" y="111984"/>
                </a:cubicBezTo>
                <a:cubicBezTo>
                  <a:pt x="189694" y="124037"/>
                  <a:pt x="173725" y="129939"/>
                  <a:pt x="161925" y="140559"/>
                </a:cubicBezTo>
                <a:cubicBezTo>
                  <a:pt x="141900" y="158581"/>
                  <a:pt x="122897" y="177774"/>
                  <a:pt x="104775" y="197709"/>
                </a:cubicBezTo>
                <a:cubicBezTo>
                  <a:pt x="51721" y="256068"/>
                  <a:pt x="90249" y="237476"/>
                  <a:pt x="38100" y="254859"/>
                </a:cubicBezTo>
                <a:cubicBezTo>
                  <a:pt x="25167" y="274259"/>
                  <a:pt x="0" y="307757"/>
                  <a:pt x="0" y="331059"/>
                </a:cubicBezTo>
                <a:cubicBezTo>
                  <a:pt x="0" y="363438"/>
                  <a:pt x="11197" y="394897"/>
                  <a:pt x="19050" y="426309"/>
                </a:cubicBezTo>
                <a:cubicBezTo>
                  <a:pt x="23920" y="445790"/>
                  <a:pt x="34162" y="463768"/>
                  <a:pt x="38100" y="483459"/>
                </a:cubicBezTo>
                <a:cubicBezTo>
                  <a:pt x="46221" y="524062"/>
                  <a:pt x="44598" y="526186"/>
                  <a:pt x="57150" y="559659"/>
                </a:cubicBezTo>
                <a:cubicBezTo>
                  <a:pt x="63153" y="575668"/>
                  <a:pt x="67138" y="592785"/>
                  <a:pt x="76200" y="607284"/>
                </a:cubicBezTo>
                <a:cubicBezTo>
                  <a:pt x="83339" y="618707"/>
                  <a:pt x="95250" y="626334"/>
                  <a:pt x="104775" y="635859"/>
                </a:cubicBezTo>
                <a:cubicBezTo>
                  <a:pt x="112814" y="668014"/>
                  <a:pt x="116796" y="691234"/>
                  <a:pt x="133350" y="721584"/>
                </a:cubicBezTo>
                <a:cubicBezTo>
                  <a:pt x="144313" y="741684"/>
                  <a:pt x="161211" y="758256"/>
                  <a:pt x="171450" y="778734"/>
                </a:cubicBezTo>
                <a:cubicBezTo>
                  <a:pt x="177800" y="791434"/>
                  <a:pt x="180460" y="806794"/>
                  <a:pt x="190500" y="816834"/>
                </a:cubicBezTo>
                <a:cubicBezTo>
                  <a:pt x="197600" y="823934"/>
                  <a:pt x="210095" y="821869"/>
                  <a:pt x="219075" y="826359"/>
                </a:cubicBezTo>
                <a:cubicBezTo>
                  <a:pt x="274345" y="853994"/>
                  <a:pt x="218954" y="839411"/>
                  <a:pt x="285750" y="864459"/>
                </a:cubicBezTo>
                <a:cubicBezTo>
                  <a:pt x="301123" y="870224"/>
                  <a:pt x="358543" y="880923"/>
                  <a:pt x="371475" y="883509"/>
                </a:cubicBezTo>
                <a:cubicBezTo>
                  <a:pt x="409575" y="877159"/>
                  <a:pt x="448908" y="875980"/>
                  <a:pt x="485775" y="864459"/>
                </a:cubicBezTo>
                <a:cubicBezTo>
                  <a:pt x="500927" y="859724"/>
                  <a:pt x="509998" y="843594"/>
                  <a:pt x="523875" y="835884"/>
                </a:cubicBezTo>
                <a:cubicBezTo>
                  <a:pt x="538821" y="827581"/>
                  <a:pt x="556207" y="824480"/>
                  <a:pt x="571500" y="816834"/>
                </a:cubicBezTo>
                <a:cubicBezTo>
                  <a:pt x="645358" y="779905"/>
                  <a:pt x="556826" y="812200"/>
                  <a:pt x="628650" y="788259"/>
                </a:cubicBezTo>
                <a:cubicBezTo>
                  <a:pt x="639626" y="755330"/>
                  <a:pt x="654980" y="704779"/>
                  <a:pt x="676275" y="683484"/>
                </a:cubicBezTo>
                <a:lnTo>
                  <a:pt x="704850" y="654909"/>
                </a:lnTo>
                <a:cubicBezTo>
                  <a:pt x="716475" y="620034"/>
                  <a:pt x="728054" y="587733"/>
                  <a:pt x="733425" y="550134"/>
                </a:cubicBezTo>
                <a:lnTo>
                  <a:pt x="742950" y="483459"/>
                </a:lnTo>
                <a:cubicBezTo>
                  <a:pt x="739775" y="423134"/>
                  <a:pt x="738658" y="362665"/>
                  <a:pt x="733425" y="302484"/>
                </a:cubicBezTo>
                <a:cubicBezTo>
                  <a:pt x="729373" y="255890"/>
                  <a:pt x="720448" y="266481"/>
                  <a:pt x="695325" y="226284"/>
                </a:cubicBezTo>
                <a:cubicBezTo>
                  <a:pt x="681796" y="204637"/>
                  <a:pt x="665693" y="163140"/>
                  <a:pt x="657225" y="140559"/>
                </a:cubicBezTo>
                <a:cubicBezTo>
                  <a:pt x="649542" y="120070"/>
                  <a:pt x="647042" y="98736"/>
                  <a:pt x="628650" y="83409"/>
                </a:cubicBezTo>
                <a:cubicBezTo>
                  <a:pt x="617742" y="74319"/>
                  <a:pt x="602104" y="72612"/>
                  <a:pt x="590550" y="64359"/>
                </a:cubicBezTo>
                <a:cubicBezTo>
                  <a:pt x="500448" y="0"/>
                  <a:pt x="628295" y="68944"/>
                  <a:pt x="523875" y="16734"/>
                </a:cubicBezTo>
                <a:cubicBezTo>
                  <a:pt x="498475" y="19909"/>
                  <a:pt x="472371" y="19524"/>
                  <a:pt x="447675" y="26259"/>
                </a:cubicBezTo>
                <a:cubicBezTo>
                  <a:pt x="412750" y="35784"/>
                  <a:pt x="422275" y="51659"/>
                  <a:pt x="400050" y="73884"/>
                </a:cubicBezTo>
                <a:cubicBezTo>
                  <a:pt x="395030" y="78904"/>
                  <a:pt x="387350" y="80234"/>
                  <a:pt x="381000" y="83409"/>
                </a:cubicBezTo>
                <a:lnTo>
                  <a:pt x="381000" y="83409"/>
                </a:lnTo>
                <a:lnTo>
                  <a:pt x="381000" y="83409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>
            <a:off x="4295775" y="5191125"/>
            <a:ext cx="1485900" cy="857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-1508125" y="4652962"/>
          <a:ext cx="7551738" cy="1681163"/>
        </p:xfrm>
        <a:graphic>
          <a:graphicData uri="http://schemas.openxmlformats.org/presentationml/2006/ole">
            <p:oleObj spid="_x0000_s36869" name="Document" r:id="rId9" imgW="7551232" imgH="1681512" progId="Word.Document.12">
              <p:link updateAutomatic="1"/>
            </p:oleObj>
          </a:graphicData>
        </a:graphic>
      </p:graphicFrame>
      <p:pic>
        <p:nvPicPr>
          <p:cNvPr id="36870" name="Picture 6" descr="C:\Users\Mifa\Documents\mifa thesis\figs\Polarizer\p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32081" y="838200"/>
            <a:ext cx="4311919" cy="2924175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74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Polarizer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542617" y="5010150"/>
            <a:ext cx="1154447" cy="920050"/>
          </a:xfrm>
          <a:custGeom>
            <a:avLst/>
            <a:gdLst>
              <a:gd name="connsiteX0" fmla="*/ 971858 w 1154447"/>
              <a:gd name="connsiteY0" fmla="*/ 114300 h 920050"/>
              <a:gd name="connsiteX1" fmla="*/ 848033 w 1154447"/>
              <a:gd name="connsiteY1" fmla="*/ 47625 h 920050"/>
              <a:gd name="connsiteX2" fmla="*/ 781358 w 1154447"/>
              <a:gd name="connsiteY2" fmla="*/ 9525 h 920050"/>
              <a:gd name="connsiteX3" fmla="*/ 705158 w 1154447"/>
              <a:gd name="connsiteY3" fmla="*/ 0 h 920050"/>
              <a:gd name="connsiteX4" fmla="*/ 371783 w 1154447"/>
              <a:gd name="connsiteY4" fmla="*/ 19050 h 920050"/>
              <a:gd name="connsiteX5" fmla="*/ 257483 w 1154447"/>
              <a:gd name="connsiteY5" fmla="*/ 47625 h 920050"/>
              <a:gd name="connsiteX6" fmla="*/ 105083 w 1154447"/>
              <a:gd name="connsiteY6" fmla="*/ 104775 h 920050"/>
              <a:gd name="connsiteX7" fmla="*/ 66983 w 1154447"/>
              <a:gd name="connsiteY7" fmla="*/ 247650 h 920050"/>
              <a:gd name="connsiteX8" fmla="*/ 47933 w 1154447"/>
              <a:gd name="connsiteY8" fmla="*/ 295275 h 920050"/>
              <a:gd name="connsiteX9" fmla="*/ 28883 w 1154447"/>
              <a:gd name="connsiteY9" fmla="*/ 352425 h 920050"/>
              <a:gd name="connsiteX10" fmla="*/ 308 w 1154447"/>
              <a:gd name="connsiteY10" fmla="*/ 485775 h 920050"/>
              <a:gd name="connsiteX11" fmla="*/ 9833 w 1154447"/>
              <a:gd name="connsiteY11" fmla="*/ 628650 h 920050"/>
              <a:gd name="connsiteX12" fmla="*/ 38408 w 1154447"/>
              <a:gd name="connsiteY12" fmla="*/ 666750 h 920050"/>
              <a:gd name="connsiteX13" fmla="*/ 114608 w 1154447"/>
              <a:gd name="connsiteY13" fmla="*/ 723900 h 920050"/>
              <a:gd name="connsiteX14" fmla="*/ 171758 w 1154447"/>
              <a:gd name="connsiteY14" fmla="*/ 752475 h 920050"/>
              <a:gd name="connsiteX15" fmla="*/ 219383 w 1154447"/>
              <a:gd name="connsiteY15" fmla="*/ 781050 h 920050"/>
              <a:gd name="connsiteX16" fmla="*/ 286058 w 1154447"/>
              <a:gd name="connsiteY16" fmla="*/ 800100 h 920050"/>
              <a:gd name="connsiteX17" fmla="*/ 362258 w 1154447"/>
              <a:gd name="connsiteY17" fmla="*/ 838200 h 920050"/>
              <a:gd name="connsiteX18" fmla="*/ 428933 w 1154447"/>
              <a:gd name="connsiteY18" fmla="*/ 857250 h 920050"/>
              <a:gd name="connsiteX19" fmla="*/ 562283 w 1154447"/>
              <a:gd name="connsiteY19" fmla="*/ 904875 h 920050"/>
              <a:gd name="connsiteX20" fmla="*/ 1019483 w 1154447"/>
              <a:gd name="connsiteY20" fmla="*/ 885825 h 920050"/>
              <a:gd name="connsiteX21" fmla="*/ 1057583 w 1154447"/>
              <a:gd name="connsiteY21" fmla="*/ 800100 h 920050"/>
              <a:gd name="connsiteX22" fmla="*/ 1105208 w 1154447"/>
              <a:gd name="connsiteY22" fmla="*/ 714375 h 920050"/>
              <a:gd name="connsiteX23" fmla="*/ 1152833 w 1154447"/>
              <a:gd name="connsiteY23" fmla="*/ 581025 h 920050"/>
              <a:gd name="connsiteX24" fmla="*/ 1143308 w 1154447"/>
              <a:gd name="connsiteY24" fmla="*/ 438150 h 920050"/>
              <a:gd name="connsiteX25" fmla="*/ 1057583 w 1154447"/>
              <a:gd name="connsiteY25" fmla="*/ 295275 h 920050"/>
              <a:gd name="connsiteX26" fmla="*/ 1000433 w 1154447"/>
              <a:gd name="connsiteY26" fmla="*/ 238125 h 920050"/>
              <a:gd name="connsiteX27" fmla="*/ 981383 w 1154447"/>
              <a:gd name="connsiteY27" fmla="*/ 200025 h 920050"/>
              <a:gd name="connsiteX28" fmla="*/ 962333 w 1154447"/>
              <a:gd name="connsiteY28" fmla="*/ 171450 h 920050"/>
              <a:gd name="connsiteX29" fmla="*/ 952808 w 1154447"/>
              <a:gd name="connsiteY29" fmla="*/ 142875 h 920050"/>
              <a:gd name="connsiteX30" fmla="*/ 933758 w 1154447"/>
              <a:gd name="connsiteY30" fmla="*/ 114300 h 920050"/>
              <a:gd name="connsiteX31" fmla="*/ 914708 w 1154447"/>
              <a:gd name="connsiteY31" fmla="*/ 76200 h 920050"/>
              <a:gd name="connsiteX32" fmla="*/ 876608 w 1154447"/>
              <a:gd name="connsiteY32" fmla="*/ 76200 h 920050"/>
              <a:gd name="connsiteX33" fmla="*/ 876608 w 1154447"/>
              <a:gd name="connsiteY33" fmla="*/ 76200 h 92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54447" h="920050">
                <a:moveTo>
                  <a:pt x="971858" y="114300"/>
                </a:moveTo>
                <a:cubicBezTo>
                  <a:pt x="897434" y="58482"/>
                  <a:pt x="970538" y="108878"/>
                  <a:pt x="848033" y="47625"/>
                </a:cubicBezTo>
                <a:cubicBezTo>
                  <a:pt x="825138" y="36177"/>
                  <a:pt x="805642" y="17620"/>
                  <a:pt x="781358" y="9525"/>
                </a:cubicBezTo>
                <a:cubicBezTo>
                  <a:pt x="757074" y="1430"/>
                  <a:pt x="730558" y="3175"/>
                  <a:pt x="705158" y="0"/>
                </a:cubicBezTo>
                <a:cubicBezTo>
                  <a:pt x="594033" y="6350"/>
                  <a:pt x="482465" y="7275"/>
                  <a:pt x="371783" y="19050"/>
                </a:cubicBezTo>
                <a:cubicBezTo>
                  <a:pt x="332731" y="23204"/>
                  <a:pt x="295245" y="36836"/>
                  <a:pt x="257483" y="47625"/>
                </a:cubicBezTo>
                <a:cubicBezTo>
                  <a:pt x="185040" y="68323"/>
                  <a:pt x="170366" y="76797"/>
                  <a:pt x="105083" y="104775"/>
                </a:cubicBezTo>
                <a:cubicBezTo>
                  <a:pt x="44384" y="165474"/>
                  <a:pt x="92072" y="105481"/>
                  <a:pt x="66983" y="247650"/>
                </a:cubicBezTo>
                <a:cubicBezTo>
                  <a:pt x="64012" y="264488"/>
                  <a:pt x="53776" y="279207"/>
                  <a:pt x="47933" y="295275"/>
                </a:cubicBezTo>
                <a:cubicBezTo>
                  <a:pt x="41071" y="314146"/>
                  <a:pt x="34788" y="333233"/>
                  <a:pt x="28883" y="352425"/>
                </a:cubicBezTo>
                <a:cubicBezTo>
                  <a:pt x="5347" y="428919"/>
                  <a:pt x="11469" y="407648"/>
                  <a:pt x="308" y="485775"/>
                </a:cubicBezTo>
                <a:cubicBezTo>
                  <a:pt x="3483" y="533400"/>
                  <a:pt x="0" y="581943"/>
                  <a:pt x="9833" y="628650"/>
                </a:cubicBezTo>
                <a:cubicBezTo>
                  <a:pt x="13103" y="644184"/>
                  <a:pt x="28077" y="654697"/>
                  <a:pt x="38408" y="666750"/>
                </a:cubicBezTo>
                <a:cubicBezTo>
                  <a:pt x="65115" y="697908"/>
                  <a:pt x="75992" y="702837"/>
                  <a:pt x="114608" y="723900"/>
                </a:cubicBezTo>
                <a:cubicBezTo>
                  <a:pt x="133306" y="734099"/>
                  <a:pt x="153060" y="742276"/>
                  <a:pt x="171758" y="752475"/>
                </a:cubicBezTo>
                <a:cubicBezTo>
                  <a:pt x="188011" y="761340"/>
                  <a:pt x="202294" y="773930"/>
                  <a:pt x="219383" y="781050"/>
                </a:cubicBezTo>
                <a:cubicBezTo>
                  <a:pt x="240719" y="789940"/>
                  <a:pt x="264597" y="791516"/>
                  <a:pt x="286058" y="800100"/>
                </a:cubicBezTo>
                <a:cubicBezTo>
                  <a:pt x="312425" y="810647"/>
                  <a:pt x="335891" y="827653"/>
                  <a:pt x="362258" y="838200"/>
                </a:cubicBezTo>
                <a:cubicBezTo>
                  <a:pt x="383719" y="846784"/>
                  <a:pt x="407165" y="849476"/>
                  <a:pt x="428933" y="857250"/>
                </a:cubicBezTo>
                <a:cubicBezTo>
                  <a:pt x="604774" y="920050"/>
                  <a:pt x="388313" y="855169"/>
                  <a:pt x="562283" y="904875"/>
                </a:cubicBezTo>
                <a:cubicBezTo>
                  <a:pt x="714683" y="898525"/>
                  <a:pt x="868793" y="909463"/>
                  <a:pt x="1019483" y="885825"/>
                </a:cubicBezTo>
                <a:cubicBezTo>
                  <a:pt x="1035112" y="883373"/>
                  <a:pt x="1049542" y="818862"/>
                  <a:pt x="1057583" y="800100"/>
                </a:cubicBezTo>
                <a:cubicBezTo>
                  <a:pt x="1105883" y="687399"/>
                  <a:pt x="1041985" y="849853"/>
                  <a:pt x="1105208" y="714375"/>
                </a:cubicBezTo>
                <a:cubicBezTo>
                  <a:pt x="1139908" y="640018"/>
                  <a:pt x="1138177" y="639649"/>
                  <a:pt x="1152833" y="581025"/>
                </a:cubicBezTo>
                <a:cubicBezTo>
                  <a:pt x="1149658" y="533400"/>
                  <a:pt x="1154447" y="484563"/>
                  <a:pt x="1143308" y="438150"/>
                </a:cubicBezTo>
                <a:cubicBezTo>
                  <a:pt x="1131811" y="390245"/>
                  <a:pt x="1091960" y="333090"/>
                  <a:pt x="1057583" y="295275"/>
                </a:cubicBezTo>
                <a:cubicBezTo>
                  <a:pt x="1039461" y="275340"/>
                  <a:pt x="1012481" y="262222"/>
                  <a:pt x="1000433" y="238125"/>
                </a:cubicBezTo>
                <a:cubicBezTo>
                  <a:pt x="994083" y="225425"/>
                  <a:pt x="988428" y="212353"/>
                  <a:pt x="981383" y="200025"/>
                </a:cubicBezTo>
                <a:cubicBezTo>
                  <a:pt x="975703" y="190086"/>
                  <a:pt x="967453" y="181689"/>
                  <a:pt x="962333" y="171450"/>
                </a:cubicBezTo>
                <a:cubicBezTo>
                  <a:pt x="957843" y="162470"/>
                  <a:pt x="957298" y="151855"/>
                  <a:pt x="952808" y="142875"/>
                </a:cubicBezTo>
                <a:cubicBezTo>
                  <a:pt x="947688" y="132636"/>
                  <a:pt x="939438" y="124239"/>
                  <a:pt x="933758" y="114300"/>
                </a:cubicBezTo>
                <a:cubicBezTo>
                  <a:pt x="926713" y="101972"/>
                  <a:pt x="926522" y="84076"/>
                  <a:pt x="914708" y="76200"/>
                </a:cubicBezTo>
                <a:cubicBezTo>
                  <a:pt x="904141" y="69155"/>
                  <a:pt x="889308" y="76200"/>
                  <a:pt x="876608" y="76200"/>
                </a:cubicBezTo>
                <a:lnTo>
                  <a:pt x="876608" y="76200"/>
                </a:ln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 flipV="1">
            <a:off x="1771650" y="3390900"/>
            <a:ext cx="3324225" cy="20383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6" name="Rectangle 3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 rot="16200000">
            <a:off x="4614533" y="4221125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25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bg1">
                    <a:lumMod val="2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1">
                    <a:lumMod val="25000"/>
                  </a:schemeClr>
                </a:solidFill>
              </a:rPr>
              <a:t>/T</a:t>
            </a:r>
            <a:r>
              <a:rPr lang="en-US" baseline="-25000" dirty="0" smtClean="0">
                <a:solidFill>
                  <a:schemeClr val="bg1">
                    <a:lumMod val="25000"/>
                  </a:schemeClr>
                </a:solidFill>
              </a:rPr>
              <a:t>o</a:t>
            </a:r>
            <a:endParaRPr lang="en-CA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56742" y="6283844"/>
            <a:ext cx="880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25000"/>
                  </a:schemeClr>
                </a:solidFill>
              </a:rPr>
              <a:t>TOF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</a:rPr>
              <a:t>[ms]</a:t>
            </a:r>
            <a:endParaRPr lang="en-CA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4" grpId="0" animBg="1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74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Polarizer Performance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6" name="Rectangle 3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pic>
        <p:nvPicPr>
          <p:cNvPr id="92165" name="Picture 5" descr="C:\Users\Mifa\Documents\mifa thesis\figs\Polarizer\pebbles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8999" y="3352800"/>
            <a:ext cx="4445001" cy="3362327"/>
          </a:xfrm>
          <a:prstGeom prst="rect">
            <a:avLst/>
          </a:prstGeom>
          <a:noFill/>
        </p:spPr>
      </p:pic>
      <p:pic>
        <p:nvPicPr>
          <p:cNvPr id="92166" name="Picture 6" descr="C:\Users\Mifa\Documents\mifa thesis\figs\Polarizer\pebbles-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2401" y="3248025"/>
            <a:ext cx="5095875" cy="3505201"/>
          </a:xfrm>
          <a:prstGeom prst="rect">
            <a:avLst/>
          </a:prstGeom>
          <a:noFill/>
        </p:spPr>
      </p:pic>
      <p:pic>
        <p:nvPicPr>
          <p:cNvPr id="92168" name="Picture 8" descr="C:\Users\Mifa\Documents\mifa thesis\figs\Polarizer\dino-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8700" y="647700"/>
            <a:ext cx="4400549" cy="3028950"/>
          </a:xfrm>
          <a:prstGeom prst="rect">
            <a:avLst/>
          </a:prstGeom>
          <a:noFill/>
        </p:spPr>
      </p:pic>
      <p:pic>
        <p:nvPicPr>
          <p:cNvPr id="92169" name="Picture 9" descr="C:\Users\Mifa\Documents\mifa thesis\figs\Polarizer\boo-boo-evolutio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" y="672201"/>
            <a:ext cx="4991100" cy="2871099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74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Analyzer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33349" y="4724401"/>
            <a:ext cx="8791575" cy="16764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Measure Neutron Beam polarization</a:t>
            </a:r>
            <a:endParaRPr kumimoji="0" lang="en-US" sz="24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Measure RFSF efficiency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Optimize RFSF parameters</a:t>
            </a: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61925" y="1174692"/>
            <a:ext cx="8639175" cy="2482908"/>
            <a:chOff x="1380068" y="1241367"/>
            <a:chExt cx="6323988" cy="1641957"/>
          </a:xfrm>
        </p:grpSpPr>
        <p:grpSp>
          <p:nvGrpSpPr>
            <p:cNvPr id="24" name="Group 63"/>
            <p:cNvGrpSpPr/>
            <p:nvPr/>
          </p:nvGrpSpPr>
          <p:grpSpPr>
            <a:xfrm>
              <a:off x="1988821" y="1241367"/>
              <a:ext cx="780173" cy="1641957"/>
              <a:chOff x="2624508" y="1143000"/>
              <a:chExt cx="780173" cy="1641957"/>
            </a:xfrm>
          </p:grpSpPr>
          <p:sp>
            <p:nvSpPr>
              <p:cNvPr id="96" name="Pie 95"/>
              <p:cNvSpPr/>
              <p:nvPr/>
            </p:nvSpPr>
            <p:spPr>
              <a:xfrm>
                <a:off x="3033418" y="1295394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 rot="16200000">
                <a:off x="2261709" y="1656576"/>
                <a:ext cx="1491180" cy="765581"/>
              </a:xfrm>
              <a:prstGeom prst="can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 	</a:t>
                </a:r>
                <a:endParaRPr lang="en-CA" sz="900" dirty="0"/>
              </a:p>
            </p:txBody>
          </p:sp>
          <p:sp>
            <p:nvSpPr>
              <p:cNvPr id="98" name="Isosceles Triangle 97"/>
              <p:cNvSpPr/>
              <p:nvPr/>
            </p:nvSpPr>
            <p:spPr>
              <a:xfrm rot="16200000">
                <a:off x="2697804" y="1890403"/>
                <a:ext cx="481517" cy="212398"/>
              </a:xfrm>
              <a:prstGeom prst="triangle">
                <a:avLst>
                  <a:gd name="adj" fmla="val 422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9" name="Straight Connector 98"/>
              <p:cNvCxnSpPr>
                <a:stCxn id="98" idx="0"/>
                <a:endCxn id="106" idx="0"/>
              </p:cNvCxnSpPr>
              <p:nvPr/>
            </p:nvCxnSpPr>
            <p:spPr>
              <a:xfrm rot="10800000" flipH="1">
                <a:off x="2832364" y="2029594"/>
                <a:ext cx="357640" cy="435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6" idx="4"/>
                <a:endCxn id="106" idx="0"/>
              </p:cNvCxnSpPr>
              <p:nvPr/>
            </p:nvCxnSpPr>
            <p:spPr>
              <a:xfrm flipH="1">
                <a:off x="3190004" y="1808666"/>
                <a:ext cx="209136" cy="220928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6" idx="0"/>
                <a:endCxn id="106" idx="2"/>
              </p:cNvCxnSpPr>
              <p:nvPr/>
            </p:nvCxnSpPr>
            <p:spPr>
              <a:xfrm rot="10800000" flipH="1" flipV="1">
                <a:off x="3190004" y="2029594"/>
                <a:ext cx="209136" cy="197362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endCxn id="106" idx="4"/>
              </p:cNvCxnSpPr>
              <p:nvPr/>
            </p:nvCxnSpPr>
            <p:spPr>
              <a:xfrm flipV="1">
                <a:off x="2992192" y="1808666"/>
                <a:ext cx="406948" cy="5727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981408" y="2207441"/>
                <a:ext cx="423273" cy="1397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Curved Down Arrow 103"/>
              <p:cNvSpPr/>
              <p:nvPr/>
            </p:nvSpPr>
            <p:spPr>
              <a:xfrm>
                <a:off x="2782110" y="1143000"/>
                <a:ext cx="481520" cy="520430"/>
              </a:xfrm>
              <a:prstGeom prst="curvedDownArrow">
                <a:avLst>
                  <a:gd name="adj1" fmla="val 17581"/>
                  <a:gd name="adj2" fmla="val 40563"/>
                  <a:gd name="adj3" fmla="val 56313"/>
                </a:avLst>
              </a:prstGeom>
              <a:gradFill>
                <a:gsLst>
                  <a:gs pos="0">
                    <a:srgbClr val="FBEAC7"/>
                  </a:gs>
                  <a:gs pos="17999">
                    <a:srgbClr val="FEE7F2"/>
                  </a:gs>
                  <a:gs pos="36000">
                    <a:srgbClr val="FAC77D"/>
                  </a:gs>
                  <a:gs pos="61000">
                    <a:srgbClr val="FBA97D"/>
                  </a:gs>
                  <a:gs pos="82001">
                    <a:srgbClr val="FBD49C"/>
                  </a:gs>
                  <a:gs pos="100000">
                    <a:srgbClr val="FEE7F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Pie 104"/>
              <p:cNvSpPr/>
              <p:nvPr/>
            </p:nvSpPr>
            <p:spPr>
              <a:xfrm>
                <a:off x="2637818" y="1298642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 rot="16200000">
                <a:off x="3085427" y="1913243"/>
                <a:ext cx="418290" cy="209136"/>
              </a:xfrm>
              <a:prstGeom prst="triangle">
                <a:avLst>
                  <a:gd name="adj" fmla="val 4718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5" name="Cube 24"/>
            <p:cNvSpPr/>
            <p:nvPr/>
          </p:nvSpPr>
          <p:spPr>
            <a:xfrm flipH="1">
              <a:off x="7320742" y="1802479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6" name="Can 25"/>
            <p:cNvSpPr/>
            <p:nvPr/>
          </p:nvSpPr>
          <p:spPr>
            <a:xfrm rot="16200000">
              <a:off x="7027690" y="1807356"/>
              <a:ext cx="165330" cy="657110"/>
            </a:xfrm>
            <a:prstGeom prst="can">
              <a:avLst>
                <a:gd name="adj" fmla="val 40945"/>
              </a:avLst>
            </a:prstGeom>
            <a:solidFill>
              <a:srgbClr val="FFFF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7" name="Cube 26"/>
            <p:cNvSpPr/>
            <p:nvPr/>
          </p:nvSpPr>
          <p:spPr>
            <a:xfrm flipH="1">
              <a:off x="6684819" y="1595354"/>
              <a:ext cx="383314" cy="1082164"/>
            </a:xfrm>
            <a:prstGeom prst="cube">
              <a:avLst>
                <a:gd name="adj" fmla="val 93636"/>
              </a:avLst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6831679" y="2053248"/>
              <a:ext cx="51586" cy="167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70668" y="2020688"/>
              <a:ext cx="255544" cy="225451"/>
            </a:xfrm>
            <a:prstGeom prst="flowChartConnector">
              <a:avLst/>
            </a:prstGeom>
            <a:gradFill flip="none" rotWithShape="1">
              <a:gsLst>
                <a:gs pos="60000">
                  <a:srgbClr val="5E9EFF">
                    <a:alpha val="73000"/>
                  </a:srgbClr>
                </a:gs>
                <a:gs pos="9000">
                  <a:srgbClr val="85C2FF">
                    <a:alpha val="49000"/>
                  </a:srgbClr>
                </a:gs>
                <a:gs pos="15000">
                  <a:srgbClr val="C4D6EB">
                    <a:alpha val="39000"/>
                  </a:srgbClr>
                </a:gs>
                <a:gs pos="92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0" name="Can 29"/>
            <p:cNvSpPr/>
            <p:nvPr/>
          </p:nvSpPr>
          <p:spPr>
            <a:xfrm rot="16200000">
              <a:off x="6480767" y="1799320"/>
              <a:ext cx="330661" cy="666259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14000">
                  <a:srgbClr val="FFFF00">
                    <a:alpha val="10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grpSp>
          <p:nvGrpSpPr>
            <p:cNvPr id="31" name="Group 221"/>
            <p:cNvGrpSpPr/>
            <p:nvPr/>
          </p:nvGrpSpPr>
          <p:grpSpPr>
            <a:xfrm>
              <a:off x="5295898" y="1503222"/>
              <a:ext cx="1278866" cy="1257300"/>
              <a:chOff x="5372098" y="2819402"/>
              <a:chExt cx="1278866" cy="1257300"/>
            </a:xfrm>
          </p:grpSpPr>
          <p:grpSp>
            <p:nvGrpSpPr>
              <p:cNvPr id="42" name="Group 141"/>
              <p:cNvGrpSpPr/>
              <p:nvPr/>
            </p:nvGrpSpPr>
            <p:grpSpPr>
              <a:xfrm>
                <a:off x="6057898" y="2819402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84" name="Cube 83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" name="Cube 84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" name="Cube 85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0" name="Cube 89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1" name="Cube 90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2" name="Cube 91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3" name="Cube 92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" name="Cube 93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5" name="Cube 94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3" name="Group 181"/>
              <p:cNvGrpSpPr/>
              <p:nvPr/>
            </p:nvGrpSpPr>
            <p:grpSpPr>
              <a:xfrm>
                <a:off x="5829298" y="2819402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72" name="Cube 71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" name="Cube 72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4" name="Cube 73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5" name="Cube 74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6" name="Cube 75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7" name="Cube 76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" name="Cube 77"/>
                <p:cNvSpPr/>
                <p:nvPr/>
              </p:nvSpPr>
              <p:spPr>
                <a:xfrm rot="16200000">
                  <a:off x="5629274" y="4010025"/>
                  <a:ext cx="514351" cy="495299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" name="Cube 80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" name="Cube 81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4" name="Group 194"/>
              <p:cNvGrpSpPr/>
              <p:nvPr/>
            </p:nvGrpSpPr>
            <p:grpSpPr>
              <a:xfrm>
                <a:off x="5600698" y="2819402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60" name="Cube 59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1" name="Cube 60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Cube 61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3" name="Cube 62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5" name="Cube 64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6" name="Cube 65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8" name="Cube 67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" name="Cube 68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0" name="Cube 69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1" name="Cube 70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6" name="Group 207"/>
              <p:cNvGrpSpPr/>
              <p:nvPr/>
            </p:nvGrpSpPr>
            <p:grpSpPr>
              <a:xfrm>
                <a:off x="5372098" y="2819402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47" name="Cube 46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Cube 49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Cube 50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Cube 51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Cube 56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Cube 57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Cube 58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3" name="Can 32"/>
            <p:cNvSpPr/>
            <p:nvPr/>
          </p:nvSpPr>
          <p:spPr>
            <a:xfrm rot="16200000">
              <a:off x="5141208" y="1827631"/>
              <a:ext cx="330661" cy="60594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4" name="Can 33"/>
            <p:cNvSpPr/>
            <p:nvPr/>
          </p:nvSpPr>
          <p:spPr>
            <a:xfrm rot="16200000">
              <a:off x="4309847" y="1667615"/>
              <a:ext cx="886774" cy="927732"/>
            </a:xfrm>
            <a:prstGeom prst="can">
              <a:avLst>
                <a:gd name="adj" fmla="val 36518"/>
              </a:avLst>
            </a:prstGeom>
            <a:solidFill>
              <a:srgbClr val="B4DE86"/>
            </a:solidFill>
            <a:ln>
              <a:noFill/>
            </a:ln>
            <a:scene3d>
              <a:camera prst="orthographicFront"/>
              <a:lightRig rig="two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5" name="Can 34"/>
            <p:cNvSpPr/>
            <p:nvPr/>
          </p:nvSpPr>
          <p:spPr>
            <a:xfrm rot="16200000">
              <a:off x="4085168" y="1863976"/>
              <a:ext cx="330661" cy="5332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6" name="Cube 35"/>
            <p:cNvSpPr/>
            <p:nvPr/>
          </p:nvSpPr>
          <p:spPr>
            <a:xfrm flipH="1">
              <a:off x="3842559" y="1796243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7" name="Can 36"/>
            <p:cNvSpPr/>
            <p:nvPr/>
          </p:nvSpPr>
          <p:spPr>
            <a:xfrm rot="16200000">
              <a:off x="3477993" y="1779117"/>
              <a:ext cx="330661" cy="714046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3250846" y="1941838"/>
              <a:ext cx="511022" cy="383314"/>
            </a:xfrm>
            <a:prstGeom prst="can">
              <a:avLst>
                <a:gd name="adj" fmla="val 50000"/>
              </a:avLst>
            </a:prstGeom>
            <a:solidFill>
              <a:srgbClr val="00B0F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 	</a:t>
              </a:r>
              <a:endParaRPr lang="en-CA" sz="900" dirty="0"/>
            </a:p>
          </p:txBody>
        </p:sp>
        <p:sp>
          <p:nvSpPr>
            <p:cNvPr id="39" name="Can 38"/>
            <p:cNvSpPr/>
            <p:nvPr/>
          </p:nvSpPr>
          <p:spPr>
            <a:xfrm rot="16200000">
              <a:off x="2863543" y="1692525"/>
              <a:ext cx="330661" cy="8761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0" name="Cube 39"/>
            <p:cNvSpPr/>
            <p:nvPr/>
          </p:nvSpPr>
          <p:spPr>
            <a:xfrm flipH="1">
              <a:off x="2819400" y="1796242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41" name="Can 40"/>
            <p:cNvSpPr/>
            <p:nvPr/>
          </p:nvSpPr>
          <p:spPr>
            <a:xfrm rot="16200000">
              <a:off x="2010527" y="1340350"/>
              <a:ext cx="330661" cy="159158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13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</p:grpSp>
      <p:sp>
        <p:nvSpPr>
          <p:cNvPr id="110" name="Down Arrow 109"/>
          <p:cNvSpPr/>
          <p:nvPr/>
        </p:nvSpPr>
        <p:spPr bwMode="auto">
          <a:xfrm>
            <a:off x="7740504" y="1137684"/>
            <a:ext cx="598303" cy="986391"/>
          </a:xfrm>
          <a:prstGeom prst="downArrow">
            <a:avLst>
              <a:gd name="adj1" fmla="val 27778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34431" y="4238624"/>
            <a:ext cx="8791575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Function	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pic>
        <p:nvPicPr>
          <p:cNvPr id="20482" name="Picture 2" descr="C:\Users\Mifa\Documents\mifa thesis\figs\Analyzer\new\plastic_optics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75" y="676276"/>
            <a:ext cx="4622800" cy="3467100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921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Analyzer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483" name="Picture 3" descr="C:\Users\Mifa\Documents\mifa thesis\figs\Analyzer\new\optics-diagra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7528" y="3047999"/>
            <a:ext cx="4466471" cy="3258223"/>
          </a:xfrm>
          <a:prstGeom prst="rect">
            <a:avLst/>
          </a:prstGeom>
          <a:noFill/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4762499" y="1562101"/>
            <a:ext cx="4256593" cy="1228724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</a:t>
            </a:r>
            <a:r>
              <a:rPr kumimoji="0" lang="en-US" sz="20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PEEK/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glass components</a:t>
            </a:r>
            <a:endParaRPr kumimoji="0" lang="en-US" sz="20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Uniform Temperature (165</a:t>
            </a:r>
            <a:r>
              <a:rPr lang="en-US" sz="2000" kern="0" baseline="30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o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C)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33350" y="4724401"/>
            <a:ext cx="4419600" cy="16764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Non-metallic parts</a:t>
            </a:r>
            <a:endParaRPr kumimoji="0" lang="en-US" sz="24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Polarized light from 2 sides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30 W Laser</a:t>
            </a: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4763581" y="1076324"/>
            <a:ext cx="4256593" cy="485776"/>
          </a:xfrm>
          <a:prstGeom prst="round2Same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Oven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34432" y="4238624"/>
            <a:ext cx="441960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Laser Optics 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3014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Outline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625" y="1244413"/>
            <a:ext cx="7839075" cy="491265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Hadronic Weak Interaction</a:t>
            </a:r>
          </a:p>
          <a:p>
            <a:pPr marL="1257193" lvl="2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What…</a:t>
            </a:r>
          </a:p>
          <a:p>
            <a:pPr marL="1257193" lvl="2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Why…</a:t>
            </a:r>
          </a:p>
          <a:p>
            <a:pPr marL="1257193" lvl="2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How…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Experiment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200" dirty="0" smtClean="0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 and measurements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Analysis and Results</a:t>
            </a:r>
          </a:p>
          <a:p>
            <a:pPr marL="1257193" lvl="2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Asymmetry, Errors</a:t>
            </a:r>
            <a:endParaRPr lang="en-US" sz="2200" dirty="0" smtClean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Summary and Outlook</a:t>
            </a:r>
          </a:p>
          <a:p>
            <a:pPr marL="1257193" lvl="4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Present and Future</a:t>
            </a:r>
            <a:endParaRPr lang="en-US" sz="2200" dirty="0" smtClean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05882" y="4257674"/>
            <a:ext cx="845820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Transport Suitcase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304800" y="4743451"/>
            <a:ext cx="8458200" cy="16764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2.5 cm</a:t>
            </a:r>
            <a:r>
              <a:rPr kumimoji="0" lang="en-US" sz="24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in diameter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6.2 atm·cm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Relaxation time of 130 hrs</a:t>
            </a: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09419" y="5291435"/>
            <a:ext cx="52661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Typical polarization ~ </a:t>
            </a:r>
            <a:r>
              <a:rPr lang="en-US" sz="3200" b="1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47</a:t>
            </a:r>
            <a:r>
              <a:rPr lang="en-US" sz="3200" b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%</a:t>
            </a:r>
            <a:endParaRPr lang="en-US" sz="3200" b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9458" name="Picture 2" descr="C:\Users\Mifa\Documents\mifa thesis\figs\Analyzer\new\entire_setu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600" y="844550"/>
            <a:ext cx="4436021" cy="3327400"/>
          </a:xfrm>
          <a:prstGeom prst="rect">
            <a:avLst/>
          </a:prstGeom>
          <a:noFill/>
        </p:spPr>
      </p:pic>
      <p:pic>
        <p:nvPicPr>
          <p:cNvPr id="19459" name="Picture 3" descr="C:\Users\Mifa\Documents\mifa thesis\figs\Analyzer\new\suitc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275" y="828675"/>
            <a:ext cx="4448175" cy="3351176"/>
          </a:xfrm>
          <a:prstGeom prst="rect">
            <a:avLst/>
          </a:prstGeom>
          <a:noFill/>
        </p:spPr>
      </p:pic>
      <p:pic>
        <p:nvPicPr>
          <p:cNvPr id="19460" name="Picture 4" descr="C:\Users\Mifa\Documents\mifa thesis\figs\Analyzer\ts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6650" y="779262"/>
            <a:ext cx="3749675" cy="3408202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0484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Analyzer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6219" y="4900910"/>
            <a:ext cx="610135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Helmholtz coils create 12 Gauss field</a:t>
            </a:r>
          </a:p>
          <a:p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Running on batteries</a:t>
            </a:r>
          </a:p>
          <a:p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Loss of polarization: ~10%/hr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ysClr val="windowText" lastClr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305882" y="4267199"/>
            <a:ext cx="845820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TS - 12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3" name="Rectangle 22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427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RF Neutron Spin Flipper</a:t>
            </a:r>
            <a:endParaRPr lang="en-CA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143000" y="4629150"/>
            <a:ext cx="6572250" cy="15716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kumimoji="0" lang="en-US" sz="20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 Limit systematic effects </a:t>
            </a:r>
            <a:r>
              <a:rPr kumimoji="0" lang="en-US" sz="20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kumimoji="0" lang="en-US" sz="20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2 mm Al housing enough to isolate RF field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20 Hz pulse pattern: ↑↓↓↑↓↑↑↓</a:t>
            </a:r>
          </a:p>
          <a:p>
            <a:pPr lvl="0" eaLnBrk="1" hangingPunct="1">
              <a:lnSpc>
                <a:spcPct val="200000"/>
              </a:lnSpc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lnSpc>
                <a:spcPct val="200000"/>
              </a:lnSpc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56322" name="Picture 2" descr="C:\Users\Mifa\Documents\mifa thesis\figs\RFSF\rfsf1_tal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8588" y="1023504"/>
            <a:ext cx="2992437" cy="2951596"/>
          </a:xfrm>
          <a:prstGeom prst="rect">
            <a:avLst/>
          </a:prstGeom>
          <a:noFill/>
        </p:spPr>
      </p:pic>
      <p:pic>
        <p:nvPicPr>
          <p:cNvPr id="56323" name="Picture 3" descr="C:\Users\Mifa\Documents\mifa thesis\figs\RFSF\rfsf2_tal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87850" y="1020866"/>
            <a:ext cx="2940316" cy="2951059"/>
          </a:xfrm>
          <a:prstGeom prst="rect">
            <a:avLst/>
          </a:prstGeom>
          <a:noFill/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1144082" y="4143374"/>
            <a:ext cx="657225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Resonant Radio Frequency</a:t>
            </a:r>
            <a:r>
              <a:rPr kumimoji="0" lang="en-US" sz="3000" i="0" u="none" strike="noStrike" kern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 Spin Rotator</a:t>
            </a:r>
            <a:endParaRPr kumimoji="0" lang="en-CA" sz="30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14799" y="1476409"/>
            <a:ext cx="4772026" cy="3933794"/>
            <a:chOff x="2371725" y="4391024"/>
            <a:chExt cx="6573334" cy="1800206"/>
          </a:xfrm>
        </p:grpSpPr>
        <p:sp>
          <p:nvSpPr>
            <p:cNvPr id="48" name="Title 1"/>
            <p:cNvSpPr txBox="1">
              <a:spLocks/>
            </p:cNvSpPr>
            <p:nvPr/>
          </p:nvSpPr>
          <p:spPr bwMode="auto">
            <a:xfrm>
              <a:off x="2371725" y="4619609"/>
              <a:ext cx="6572253" cy="1571621"/>
            </a:xfrm>
            <a:prstGeom prst="round2SameRect">
              <a:avLst>
                <a:gd name="adj1" fmla="val 794"/>
                <a:gd name="adj2" fmla="val 1746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kumimoji="0" lang="en-US" sz="2000" i="0" u="none" strike="noStrike" kern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 Apply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resonant ┴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RF field</a:t>
              </a:r>
            </a:p>
            <a:p>
              <a:pPr lvl="0" algn="ctr" eaLnBrk="1" hangingPunct="1">
                <a:lnSpc>
                  <a:spcPct val="150000"/>
                </a:lnSpc>
              </a:pPr>
              <a:r>
                <a:rPr kumimoji="0" lang="en-US" sz="2000" b="1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B</a:t>
              </a:r>
              <a:r>
                <a:rPr lang="en-US" sz="2000" b="1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1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=B</a:t>
              </a:r>
              <a:r>
                <a:rPr kumimoji="0" lang="en-US" sz="2000" i="0" u="none" strike="noStrike" kern="0" normalizeH="0" baseline="-2500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1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cos</a:t>
              </a:r>
              <a:r>
                <a:rPr kumimoji="0" lang="el-GR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Times New Roman"/>
                  <a:ea typeface="+mj-ea"/>
                  <a:cs typeface="Times New Roman"/>
                </a:rPr>
                <a:t>ω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t</a:t>
              </a:r>
              <a:endParaRPr kumimoji="0" lang="en-US" sz="20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Rotate neutron spins by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π</a:t>
              </a:r>
              <a:endPara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endParaRP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α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=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γ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B</a:t>
              </a:r>
              <a:r>
                <a:rPr lang="en-US" sz="20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1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Δ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t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B</a:t>
              </a:r>
              <a:r>
                <a:rPr lang="en-US" sz="24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1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= 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π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L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/d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γ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t</a:t>
              </a:r>
              <a:r>
                <a:rPr lang="en-US" sz="24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TOF</a:t>
              </a:r>
              <a:endPara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endParaRPr>
            </a:p>
          </p:txBody>
        </p:sp>
        <p:sp>
          <p:nvSpPr>
            <p:cNvPr id="19" name="Title 1"/>
            <p:cNvSpPr txBox="1">
              <a:spLocks/>
            </p:cNvSpPr>
            <p:nvPr/>
          </p:nvSpPr>
          <p:spPr bwMode="auto">
            <a:xfrm>
              <a:off x="2372806" y="4391024"/>
              <a:ext cx="6572253" cy="226663"/>
            </a:xfrm>
            <a:prstGeom prst="round2SameRect">
              <a:avLst/>
            </a:prstGeom>
            <a:solidFill>
              <a:srgbClr val="2A2AA6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kern="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j-ea"/>
                  <a:cs typeface="+mj-cs"/>
                </a:rPr>
                <a:t>Elements of NMR</a:t>
              </a:r>
              <a:endParaRPr kumimoji="0" lang="en-CA" sz="3000" i="0" u="none" strike="noStrike" kern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endParaRPr>
            </a:p>
          </p:txBody>
        </p:sp>
      </p:grpSp>
      <p:pic>
        <p:nvPicPr>
          <p:cNvPr id="58371" name="Picture 3" descr="C:\Users\Mifa\Documents\mifa thesis\figs\NMR\precess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3" y="828675"/>
            <a:ext cx="2905125" cy="3219450"/>
          </a:xfrm>
          <a:prstGeom prst="rect">
            <a:avLst/>
          </a:prstGeom>
          <a:noFill/>
        </p:spPr>
      </p:pic>
      <p:pic>
        <p:nvPicPr>
          <p:cNvPr id="58373" name="Picture 5" descr="C:\Users\Mifa\Documents\mifa thesis\figs\RFSF\rfsfv_rfsf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57650"/>
            <a:ext cx="4019550" cy="2447925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174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RFSF - NMR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grpSp>
        <p:nvGrpSpPr>
          <p:cNvPr id="3" name="Group 15"/>
          <p:cNvGrpSpPr/>
          <p:nvPr/>
        </p:nvGrpSpPr>
        <p:grpSpPr>
          <a:xfrm>
            <a:off x="1828799" y="4562512"/>
            <a:ext cx="5810252" cy="1609692"/>
            <a:chOff x="2371725" y="4391024"/>
            <a:chExt cx="6573334" cy="756794"/>
          </a:xfrm>
        </p:grpSpPr>
        <p:sp>
          <p:nvSpPr>
            <p:cNvPr id="48" name="Title 1"/>
            <p:cNvSpPr txBox="1">
              <a:spLocks/>
            </p:cNvSpPr>
            <p:nvPr/>
          </p:nvSpPr>
          <p:spPr bwMode="auto">
            <a:xfrm>
              <a:off x="2371725" y="4619609"/>
              <a:ext cx="6572253" cy="528209"/>
            </a:xfrm>
            <a:prstGeom prst="round2SameRect">
              <a:avLst>
                <a:gd name="adj1" fmla="val 794"/>
                <a:gd name="adj2" fmla="val 1746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t" anchorCtr="0" compatLnSpc="1">
              <a:prstTxWarp prst="textNoShape">
                <a:avLst/>
              </a:prstTxWarp>
            </a:bodyPr>
            <a:lstStyle/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kumimoji="0" lang="en-US" sz="2000" i="0" u="none" strike="noStrike" kern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 Optimization is performed</a:t>
              </a:r>
              <a:r>
                <a:rPr kumimoji="0" lang="en-US" sz="2000" i="0" u="none" strike="noStrike" kern="0" normalizeH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using the Analyzer</a:t>
              </a:r>
              <a:endParaRPr kumimoji="0" lang="en-US" sz="20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Normalized population difference between ↑↓</a:t>
              </a:r>
            </a:p>
          </p:txBody>
        </p:sp>
        <p:sp>
          <p:nvSpPr>
            <p:cNvPr id="19" name="Title 1"/>
            <p:cNvSpPr txBox="1">
              <a:spLocks/>
            </p:cNvSpPr>
            <p:nvPr/>
          </p:nvSpPr>
          <p:spPr bwMode="auto">
            <a:xfrm>
              <a:off x="2372806" y="4391024"/>
              <a:ext cx="6572253" cy="226663"/>
            </a:xfrm>
            <a:prstGeom prst="round2SameRect">
              <a:avLst/>
            </a:prstGeom>
            <a:solidFill>
              <a:srgbClr val="2A2AA6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kern="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j-ea"/>
                  <a:cs typeface="+mj-cs"/>
                </a:rPr>
                <a:t>RFSF Efficiency Optimization</a:t>
              </a:r>
              <a:endParaRPr kumimoji="0" lang="en-CA" sz="3000" i="0" u="none" strike="noStrike" kern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47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RFSF – Parameter Optimization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9394" name="Picture 2" descr="C:\Users\Mifa\Documents\mifa thesis\figs\Analyzer\ampl_scan_on_axi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3000"/>
            <a:ext cx="4914900" cy="3209926"/>
          </a:xfrm>
          <a:prstGeom prst="rect">
            <a:avLst/>
          </a:prstGeom>
          <a:noFill/>
        </p:spPr>
      </p:pic>
      <p:pic>
        <p:nvPicPr>
          <p:cNvPr id="59395" name="Picture 3" descr="C:\Users\Mifa\Documents\mifa thesis\figs\Analyzer\field_sca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2500" y="1038226"/>
            <a:ext cx="4324350" cy="3238500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cxnSp>
        <p:nvCxnSpPr>
          <p:cNvPr id="53" name="Straight Arrow Connector 52"/>
          <p:cNvCxnSpPr/>
          <p:nvPr/>
        </p:nvCxnSpPr>
        <p:spPr>
          <a:xfrm rot="5400000" flipH="1" flipV="1">
            <a:off x="1721366" y="2603712"/>
            <a:ext cx="689398" cy="2174"/>
          </a:xfrm>
          <a:prstGeom prst="straightConnector1">
            <a:avLst/>
          </a:prstGeom>
          <a:ln w="101600">
            <a:solidFill>
              <a:srgbClr val="C00000"/>
            </a:solidFill>
            <a:headEnd type="none" w="med" len="med"/>
            <a:tailEnd type="stealth" w="lg" len="lg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2"/>
          <p:cNvGrpSpPr/>
          <p:nvPr/>
        </p:nvGrpSpPr>
        <p:grpSpPr>
          <a:xfrm>
            <a:off x="2764670" y="2174464"/>
            <a:ext cx="749668" cy="871753"/>
            <a:chOff x="3038455" y="1749401"/>
            <a:chExt cx="547694" cy="438158"/>
          </a:xfrm>
        </p:grpSpPr>
        <p:cxnSp>
          <p:nvCxnSpPr>
            <p:cNvPr id="46" name="Straight Arrow Connector 45"/>
            <p:cNvCxnSpPr/>
            <p:nvPr/>
          </p:nvCxnSpPr>
          <p:spPr>
            <a:xfrm rot="16200000" flipH="1">
              <a:off x="3055916" y="1985943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5400000" flipH="1" flipV="1">
              <a:off x="2838427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H="1" flipV="1">
              <a:off x="2947966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6200000" flipH="1">
              <a:off x="3384533" y="198594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H="1" flipV="1">
              <a:off x="3167044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3276583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6"/>
          <p:cNvGrpSpPr/>
          <p:nvPr/>
        </p:nvGrpSpPr>
        <p:grpSpPr>
          <a:xfrm>
            <a:off x="8125348" y="2174466"/>
            <a:ext cx="306383" cy="871751"/>
            <a:chOff x="4254498" y="2735252"/>
            <a:chExt cx="223838" cy="438157"/>
          </a:xfrm>
        </p:grpSpPr>
        <p:cxnSp>
          <p:nvCxnSpPr>
            <p:cNvPr id="44" name="Straight Arrow Connector 43"/>
            <p:cNvCxnSpPr/>
            <p:nvPr/>
          </p:nvCxnSpPr>
          <p:spPr>
            <a:xfrm rot="16200000" flipH="1">
              <a:off x="4276720" y="297179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4168769" y="293528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rot="5400000" flipH="1" flipV="1">
              <a:off x="4054470" y="293528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36"/>
          <p:cNvGrpSpPr/>
          <p:nvPr/>
        </p:nvGrpSpPr>
        <p:grpSpPr>
          <a:xfrm>
            <a:off x="5563436" y="2174466"/>
            <a:ext cx="749668" cy="871753"/>
            <a:chOff x="3038455" y="1749401"/>
            <a:chExt cx="547694" cy="438158"/>
          </a:xfrm>
        </p:grpSpPr>
        <p:cxnSp>
          <p:nvCxnSpPr>
            <p:cNvPr id="38" name="Straight Arrow Connector 37"/>
            <p:cNvCxnSpPr/>
            <p:nvPr/>
          </p:nvCxnSpPr>
          <p:spPr>
            <a:xfrm rot="16200000" flipH="1">
              <a:off x="3055916" y="1985943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 flipH="1" flipV="1">
              <a:off x="2838427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2947966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6200000" flipH="1">
              <a:off x="3384533" y="198594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3167044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 flipH="1" flipV="1">
              <a:off x="3276583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4042692" y="2693790"/>
            <a:ext cx="1149494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Off</a:t>
            </a:r>
            <a:endParaRPr lang="en-US" sz="2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115840" y="2105026"/>
            <a:ext cx="9028160" cy="1369874"/>
            <a:chOff x="199912" y="1485901"/>
            <a:chExt cx="9028160" cy="1369874"/>
          </a:xfrm>
        </p:grpSpPr>
        <p:grpSp>
          <p:nvGrpSpPr>
            <p:cNvPr id="7" name="Group 18"/>
            <p:cNvGrpSpPr/>
            <p:nvPr/>
          </p:nvGrpSpPr>
          <p:grpSpPr>
            <a:xfrm>
              <a:off x="399825" y="1555341"/>
              <a:ext cx="1050621" cy="871747"/>
              <a:chOff x="1248525" y="1749402"/>
              <a:chExt cx="767565" cy="438155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1248525" y="1750196"/>
                <a:ext cx="111127" cy="437361"/>
                <a:chOff x="1248525" y="1750196"/>
                <a:chExt cx="111127" cy="437361"/>
              </a:xfrm>
            </p:grpSpPr>
            <p:cxnSp>
              <p:nvCxnSpPr>
                <p:cNvPr id="65" name="Straight Arrow Connector 4"/>
                <p:cNvCxnSpPr/>
                <p:nvPr/>
              </p:nvCxnSpPr>
              <p:spPr>
                <a:xfrm rot="5400000" flipH="1" flipV="1">
                  <a:off x="1048497" y="1950224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7"/>
                <p:cNvCxnSpPr/>
                <p:nvPr/>
              </p:nvCxnSpPr>
              <p:spPr>
                <a:xfrm rot="16200000" flipH="1">
                  <a:off x="1158036" y="1985942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9"/>
              <p:cNvGrpSpPr/>
              <p:nvPr/>
            </p:nvGrpSpPr>
            <p:grpSpPr>
              <a:xfrm>
                <a:off x="1467602" y="1749402"/>
                <a:ext cx="110332" cy="437361"/>
                <a:chOff x="1285037" y="1750196"/>
                <a:chExt cx="110332" cy="437361"/>
              </a:xfrm>
            </p:grpSpPr>
            <p:cxnSp>
              <p:nvCxnSpPr>
                <p:cNvPr id="63" name="Straight Arrow Connector 10"/>
                <p:cNvCxnSpPr/>
                <p:nvPr/>
              </p:nvCxnSpPr>
              <p:spPr>
                <a:xfrm rot="5400000" flipH="1" flipV="1">
                  <a:off x="1085009" y="1950224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rot="16200000" flipH="1">
                  <a:off x="1193753" y="1985942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686680" y="1749402"/>
                <a:ext cx="110332" cy="437361"/>
                <a:chOff x="1285037" y="1750196"/>
                <a:chExt cx="110332" cy="437361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rot="5400000" flipH="1" flipV="1">
                  <a:off x="1085009" y="1950224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rot="16200000" flipH="1">
                  <a:off x="1193753" y="1985942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5"/>
              <p:cNvGrpSpPr/>
              <p:nvPr/>
            </p:nvGrpSpPr>
            <p:grpSpPr>
              <a:xfrm>
                <a:off x="1905758" y="1749402"/>
                <a:ext cx="110332" cy="437361"/>
                <a:chOff x="1285037" y="1750196"/>
                <a:chExt cx="110332" cy="437361"/>
              </a:xfrm>
            </p:grpSpPr>
            <p:cxnSp>
              <p:nvCxnSpPr>
                <p:cNvPr id="59" name="Straight Arrow Connector 58"/>
                <p:cNvCxnSpPr/>
                <p:nvPr/>
              </p:nvCxnSpPr>
              <p:spPr>
                <a:xfrm rot="5400000" flipH="1" flipV="1">
                  <a:off x="1085009" y="1950224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 rot="16200000" flipH="1">
                  <a:off x="1193753" y="1985942"/>
                  <a:ext cx="401643" cy="1588"/>
                </a:xfrm>
                <a:prstGeom prst="straightConnector1">
                  <a:avLst/>
                </a:prstGeom>
                <a:ln w="38100">
                  <a:solidFill>
                    <a:srgbClr val="000099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8" name="Group 187"/>
            <p:cNvGrpSpPr/>
            <p:nvPr/>
          </p:nvGrpSpPr>
          <p:grpSpPr>
            <a:xfrm>
              <a:off x="199912" y="1485901"/>
              <a:ext cx="9028160" cy="1369874"/>
              <a:chOff x="199912" y="1485901"/>
              <a:chExt cx="9028160" cy="136987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99912" y="2407319"/>
                <a:ext cx="1700900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=N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o+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+N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o-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b="1" cap="none" spc="0" dirty="0">
                  <a:ln>
                    <a:noFill/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544871" y="2427090"/>
                <a:ext cx="15087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=N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1+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+N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1-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b="1" cap="none" spc="0" dirty="0">
                  <a:ln>
                    <a:noFill/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398432" y="2455665"/>
                <a:ext cx="15087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=N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1+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+N</a:t>
                </a:r>
                <a:r>
                  <a:rPr lang="en-US" sz="2000" b="1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b="1" cap="none" spc="0" dirty="0">
                  <a:ln>
                    <a:noFill/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719325" y="2427090"/>
                <a:ext cx="1508747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=N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2+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+N</a:t>
                </a:r>
                <a:r>
                  <a:rPr lang="en-US" sz="2000" b="1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000" b="1" cap="none" spc="0" baseline="-2500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en-US" sz="2000" b="1" cap="none" spc="0" dirty="0" smtClean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b="1" cap="none" spc="0" dirty="0">
                  <a:ln>
                    <a:noFill/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1762310" y="1485901"/>
                <a:ext cx="795290" cy="1276350"/>
                <a:chOff x="1762310" y="1485901"/>
                <a:chExt cx="795290" cy="127635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1799206" y="2365041"/>
                  <a:ext cx="691596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  <a:contourClr>
                      <a:schemeClr val="accent4">
                        <a:alpha val="9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en-US" b="1" cap="none" spc="0" dirty="0" smtClean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rPr>
                    <a:t>Pol</a:t>
                  </a:r>
                  <a:endParaRPr lang="en-US" b="1" cap="none" spc="0" dirty="0">
                    <a:ln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4" name="Frame 173"/>
                <p:cNvSpPr/>
                <p:nvPr/>
              </p:nvSpPr>
              <p:spPr bwMode="auto">
                <a:xfrm>
                  <a:off x="1762310" y="1485901"/>
                  <a:ext cx="795290" cy="1276350"/>
                </a:xfrm>
                <a:prstGeom prst="frame">
                  <a:avLst>
                    <a:gd name="adj1" fmla="val 9222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915150" y="1542751"/>
                <a:ext cx="860978" cy="1200449"/>
                <a:chOff x="6924675" y="1542751"/>
                <a:chExt cx="860978" cy="1200449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 rot="16200000" flipV="1">
                  <a:off x="7017838" y="1977054"/>
                  <a:ext cx="661997" cy="1776"/>
                </a:xfrm>
                <a:prstGeom prst="straightConnector1">
                  <a:avLst/>
                </a:prstGeom>
                <a:ln w="101600">
                  <a:solidFill>
                    <a:srgbClr val="C00000"/>
                  </a:solidFill>
                  <a:headEnd type="none" w="med" len="med"/>
                  <a:tailEnd type="stealth" w="lg" len="lg"/>
                </a:ln>
                <a:effectLst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2" name="Group 181"/>
                <p:cNvGrpSpPr/>
                <p:nvPr/>
              </p:nvGrpSpPr>
              <p:grpSpPr>
                <a:xfrm>
                  <a:off x="6924675" y="1542751"/>
                  <a:ext cx="860978" cy="1200449"/>
                  <a:chOff x="6924675" y="1542751"/>
                  <a:chExt cx="860978" cy="1200449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6982585" y="2258285"/>
                    <a:ext cx="744256" cy="370615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Anl</a:t>
                    </a:r>
                    <a:endParaRPr lang="en-US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79" name="Donut 178"/>
                  <p:cNvSpPr/>
                  <p:nvPr/>
                </p:nvSpPr>
                <p:spPr bwMode="auto">
                  <a:xfrm>
                    <a:off x="6924675" y="1542751"/>
                    <a:ext cx="860978" cy="1200449"/>
                  </a:xfrm>
                  <a:prstGeom prst="donut">
                    <a:avLst>
                      <a:gd name="adj" fmla="val 7254"/>
                    </a:avLst>
                  </a:prstGeom>
                  <a:solidFill>
                    <a:srgbClr val="C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180" name="Group 179"/>
              <p:cNvGrpSpPr/>
              <p:nvPr/>
            </p:nvGrpSpPr>
            <p:grpSpPr>
              <a:xfrm>
                <a:off x="4086504" y="1504553"/>
                <a:ext cx="1212493" cy="1257697"/>
                <a:chOff x="4096029" y="1561703"/>
                <a:chExt cx="1212493" cy="1257697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117242" y="1694660"/>
                  <a:ext cx="1149494" cy="52322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18415" cmpd="sng">
                        <a:noFill/>
                        <a:prstDash val="solid"/>
                      </a:ln>
                      <a:solidFill>
                        <a:srgbClr val="0000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rPr>
                    <a:t>RFSF</a:t>
                  </a:r>
                  <a:endParaRPr lang="en-US" sz="2800" dirty="0">
                    <a:ln w="18415" cmpd="sng">
                      <a:noFill/>
                      <a:prstDash val="solid"/>
                    </a:ln>
                    <a:solidFill>
                      <a:srgbClr val="0000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4" name="Flowchart: Alternate Process 183"/>
                <p:cNvSpPr/>
                <p:nvPr/>
              </p:nvSpPr>
              <p:spPr bwMode="auto">
                <a:xfrm>
                  <a:off x="4096029" y="1561703"/>
                  <a:ext cx="1212493" cy="1257697"/>
                </a:xfrm>
                <a:prstGeom prst="flowChartAlternateProcess">
                  <a:avLst/>
                </a:prstGeom>
                <a:noFill/>
                <a:ln w="66675" cap="flat" cmpd="sng" algn="ctr">
                  <a:solidFill>
                    <a:schemeClr val="bg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</p:grpSp>
      <p:cxnSp>
        <p:nvCxnSpPr>
          <p:cNvPr id="190" name="Straight Arrow Connector 189"/>
          <p:cNvCxnSpPr/>
          <p:nvPr/>
        </p:nvCxnSpPr>
        <p:spPr>
          <a:xfrm rot="16200000" flipH="1">
            <a:off x="1721366" y="2708487"/>
            <a:ext cx="689398" cy="2174"/>
          </a:xfrm>
          <a:prstGeom prst="straightConnector1">
            <a:avLst/>
          </a:prstGeom>
          <a:ln w="101600">
            <a:solidFill>
              <a:srgbClr val="C00000"/>
            </a:solidFill>
            <a:headEnd type="none" w="med" len="med"/>
            <a:tailEnd type="stealth" w="lg" len="lg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32"/>
          <p:cNvGrpSpPr/>
          <p:nvPr/>
        </p:nvGrpSpPr>
        <p:grpSpPr>
          <a:xfrm flipV="1">
            <a:off x="2764670" y="2174464"/>
            <a:ext cx="749668" cy="871753"/>
            <a:chOff x="3038455" y="1749401"/>
            <a:chExt cx="547694" cy="438158"/>
          </a:xfrm>
        </p:grpSpPr>
        <p:cxnSp>
          <p:nvCxnSpPr>
            <p:cNvPr id="192" name="Straight Arrow Connector 191"/>
            <p:cNvCxnSpPr/>
            <p:nvPr/>
          </p:nvCxnSpPr>
          <p:spPr>
            <a:xfrm rot="16200000" flipH="1">
              <a:off x="3055916" y="1985943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rot="5400000" flipH="1" flipV="1">
              <a:off x="2838427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rot="5400000" flipH="1" flipV="1">
              <a:off x="2947966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rot="16200000" flipH="1">
              <a:off x="3384533" y="198594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rot="5400000" flipH="1" flipV="1">
              <a:off x="3167044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rot="5400000" flipH="1" flipV="1">
              <a:off x="3276583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46"/>
          <p:cNvGrpSpPr/>
          <p:nvPr/>
        </p:nvGrpSpPr>
        <p:grpSpPr>
          <a:xfrm flipV="1">
            <a:off x="8125348" y="2174466"/>
            <a:ext cx="306383" cy="871751"/>
            <a:chOff x="4254498" y="2735252"/>
            <a:chExt cx="223838" cy="438157"/>
          </a:xfrm>
        </p:grpSpPr>
        <p:cxnSp>
          <p:nvCxnSpPr>
            <p:cNvPr id="199" name="Straight Arrow Connector 198"/>
            <p:cNvCxnSpPr/>
            <p:nvPr/>
          </p:nvCxnSpPr>
          <p:spPr>
            <a:xfrm rot="16200000" flipH="1">
              <a:off x="4276720" y="297179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rot="5400000" flipH="1" flipV="1">
              <a:off x="4168769" y="293528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rot="5400000" flipH="1" flipV="1">
              <a:off x="4054470" y="293528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36"/>
          <p:cNvGrpSpPr/>
          <p:nvPr/>
        </p:nvGrpSpPr>
        <p:grpSpPr>
          <a:xfrm flipV="1">
            <a:off x="5563436" y="2174466"/>
            <a:ext cx="749668" cy="871753"/>
            <a:chOff x="3038455" y="1749401"/>
            <a:chExt cx="547694" cy="438158"/>
          </a:xfrm>
        </p:grpSpPr>
        <p:cxnSp>
          <p:nvCxnSpPr>
            <p:cNvPr id="203" name="Straight Arrow Connector 202"/>
            <p:cNvCxnSpPr/>
            <p:nvPr/>
          </p:nvCxnSpPr>
          <p:spPr>
            <a:xfrm rot="16200000" flipH="1">
              <a:off x="3055916" y="1985943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rot="5400000" flipH="1" flipV="1">
              <a:off x="2838427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rot="5400000" flipH="1" flipV="1">
              <a:off x="2947966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rot="16200000" flipH="1">
              <a:off x="3384533" y="198594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rot="5400000" flipH="1" flipV="1">
              <a:off x="3167044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rot="5400000" flipH="1" flipV="1">
              <a:off x="3276583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Straight Arrow Connector 208"/>
          <p:cNvCxnSpPr/>
          <p:nvPr/>
        </p:nvCxnSpPr>
        <p:spPr>
          <a:xfrm rot="5400000" flipH="1" flipV="1">
            <a:off x="1721366" y="2603712"/>
            <a:ext cx="689398" cy="2174"/>
          </a:xfrm>
          <a:prstGeom prst="straightConnector1">
            <a:avLst/>
          </a:prstGeom>
          <a:ln w="101600">
            <a:solidFill>
              <a:srgbClr val="C00000"/>
            </a:solidFill>
            <a:headEnd type="none" w="med" len="med"/>
            <a:tailEnd type="stealth" w="lg" len="lg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32"/>
          <p:cNvGrpSpPr/>
          <p:nvPr/>
        </p:nvGrpSpPr>
        <p:grpSpPr>
          <a:xfrm>
            <a:off x="2764670" y="2174464"/>
            <a:ext cx="749668" cy="871753"/>
            <a:chOff x="3038455" y="1749401"/>
            <a:chExt cx="547694" cy="438158"/>
          </a:xfrm>
        </p:grpSpPr>
        <p:cxnSp>
          <p:nvCxnSpPr>
            <p:cNvPr id="211" name="Straight Arrow Connector 210"/>
            <p:cNvCxnSpPr/>
            <p:nvPr/>
          </p:nvCxnSpPr>
          <p:spPr>
            <a:xfrm rot="16200000" flipH="1">
              <a:off x="3055916" y="1985943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rot="5400000" flipH="1" flipV="1">
              <a:off x="2838427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rot="5400000" flipH="1" flipV="1">
              <a:off x="2947966" y="1949429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rot="16200000" flipH="1">
              <a:off x="3384533" y="1985944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rot="5400000" flipH="1" flipV="1">
              <a:off x="3167044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rot="5400000" flipH="1" flipV="1">
              <a:off x="3276583" y="1949430"/>
              <a:ext cx="401643" cy="1588"/>
            </a:xfrm>
            <a:prstGeom prst="straightConnector1">
              <a:avLst/>
            </a:prstGeom>
            <a:ln w="38100">
              <a:solidFill>
                <a:srgbClr val="000099"/>
              </a:solidFill>
              <a:headEnd type="none" w="med" len="med"/>
              <a:tailEnd type="stealth" w="lg" len="lg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Rectangle 227"/>
          <p:cNvSpPr/>
          <p:nvPr/>
        </p:nvSpPr>
        <p:spPr>
          <a:xfrm>
            <a:off x="4106927" y="2693790"/>
            <a:ext cx="952501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</a:t>
            </a:r>
            <a:endParaRPr lang="en-US" sz="2800" b="1" dirty="0">
              <a:ln w="18000">
                <a:solidFill>
                  <a:srgbClr val="C000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2371725" y="2274810"/>
            <a:ext cx="5724521" cy="2316601"/>
            <a:chOff x="1401714" y="1190625"/>
            <a:chExt cx="6933520" cy="2828925"/>
          </a:xfrm>
        </p:grpSpPr>
        <p:grpSp>
          <p:nvGrpSpPr>
            <p:cNvPr id="230" name="Group 188"/>
            <p:cNvGrpSpPr/>
            <p:nvPr/>
          </p:nvGrpSpPr>
          <p:grpSpPr>
            <a:xfrm>
              <a:off x="1401714" y="1190625"/>
              <a:ext cx="6922025" cy="914399"/>
              <a:chOff x="1335039" y="1190625"/>
              <a:chExt cx="6922025" cy="914399"/>
            </a:xfrm>
          </p:grpSpPr>
          <p:grpSp>
            <p:nvGrpSpPr>
              <p:cNvPr id="339" name="Group 179"/>
              <p:cNvGrpSpPr/>
              <p:nvPr/>
            </p:nvGrpSpPr>
            <p:grpSpPr>
              <a:xfrm>
                <a:off x="1335039" y="1190625"/>
                <a:ext cx="6922025" cy="914399"/>
                <a:chOff x="1335039" y="1190625"/>
                <a:chExt cx="6922025" cy="914399"/>
              </a:xfrm>
            </p:grpSpPr>
            <p:grpSp>
              <p:nvGrpSpPr>
                <p:cNvPr id="341" name="Group 14"/>
                <p:cNvGrpSpPr/>
                <p:nvPr/>
              </p:nvGrpSpPr>
              <p:grpSpPr>
                <a:xfrm>
                  <a:off x="1335039" y="1225526"/>
                  <a:ext cx="6922025" cy="814000"/>
                  <a:chOff x="1030239" y="1749401"/>
                  <a:chExt cx="6922025" cy="814000"/>
                </a:xfrm>
              </p:grpSpPr>
              <p:grpSp>
                <p:nvGrpSpPr>
                  <p:cNvPr id="345" name="Group 18"/>
                  <p:cNvGrpSpPr/>
                  <p:nvPr/>
                </p:nvGrpSpPr>
                <p:grpSpPr>
                  <a:xfrm>
                    <a:off x="1176292" y="1749402"/>
                    <a:ext cx="767565" cy="438155"/>
                    <a:chOff x="1248525" y="1749402"/>
                    <a:chExt cx="767565" cy="438155"/>
                  </a:xfrm>
                </p:grpSpPr>
                <p:grpSp>
                  <p:nvGrpSpPr>
                    <p:cNvPr id="380" name="Group 8"/>
                    <p:cNvGrpSpPr/>
                    <p:nvPr/>
                  </p:nvGrpSpPr>
                  <p:grpSpPr>
                    <a:xfrm>
                      <a:off x="1248525" y="1750196"/>
                      <a:ext cx="111127" cy="437361"/>
                      <a:chOff x="1248525" y="1750196"/>
                      <a:chExt cx="111127" cy="437361"/>
                    </a:xfrm>
                  </p:grpSpPr>
                  <p:cxnSp>
                    <p:nvCxnSpPr>
                      <p:cNvPr id="390" name="Straight Arrow Connector 4"/>
                      <p:cNvCxnSpPr/>
                      <p:nvPr/>
                    </p:nvCxnSpPr>
                    <p:spPr>
                      <a:xfrm rot="5400000" flipH="1" flipV="1">
                        <a:off x="1048497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Straight Arrow Connector 7"/>
                      <p:cNvCxnSpPr/>
                      <p:nvPr/>
                    </p:nvCxnSpPr>
                    <p:spPr>
                      <a:xfrm rot="16200000" flipH="1">
                        <a:off x="1158036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1" name="Group 9"/>
                    <p:cNvGrpSpPr/>
                    <p:nvPr/>
                  </p:nvGrpSpPr>
                  <p:grpSpPr>
                    <a:xfrm>
                      <a:off x="1467602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88" name="Straight Arrow Connector 10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Straight Arrow Connector 63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2" name="Group 12"/>
                    <p:cNvGrpSpPr/>
                    <p:nvPr/>
                  </p:nvGrpSpPr>
                  <p:grpSpPr>
                    <a:xfrm>
                      <a:off x="1686680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86" name="Straight Arrow Connector 385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Straight Arrow Connector 386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3" name="Group 15"/>
                    <p:cNvGrpSpPr/>
                    <p:nvPr/>
                  </p:nvGrpSpPr>
                  <p:grpSpPr>
                    <a:xfrm>
                      <a:off x="1905758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84" name="Straight Arrow Connector 58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5" name="Straight Arrow Connector 384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78" name="Straight Arrow Connector 377"/>
                  <p:cNvCxnSpPr/>
                  <p:nvPr/>
                </p:nvCxnSpPr>
                <p:spPr>
                  <a:xfrm rot="5400000" flipH="1" flipV="1">
                    <a:off x="2254218" y="1958958"/>
                    <a:ext cx="401643" cy="1588"/>
                  </a:xfrm>
                  <a:prstGeom prst="straightConnector1">
                    <a:avLst/>
                  </a:prstGeom>
                  <a:ln w="69850">
                    <a:solidFill>
                      <a:srgbClr val="C00000"/>
                    </a:solidFill>
                    <a:headEnd type="none" w="med" len="med"/>
                    <a:tailEnd type="stealth" w="lg" len="lg"/>
                  </a:ln>
                  <a:effectLst>
                    <a:softEdge rad="1270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47" name="Group 32"/>
                  <p:cNvGrpSpPr/>
                  <p:nvPr/>
                </p:nvGrpSpPr>
                <p:grpSpPr>
                  <a:xfrm>
                    <a:off x="2965428" y="1749401"/>
                    <a:ext cx="547694" cy="438158"/>
                    <a:chOff x="3038455" y="1749401"/>
                    <a:chExt cx="547694" cy="438158"/>
                  </a:xfrm>
                </p:grpSpPr>
                <p:cxnSp>
                  <p:nvCxnSpPr>
                    <p:cNvPr id="372" name="Straight Arrow Connector 45"/>
                    <p:cNvCxnSpPr/>
                    <p:nvPr/>
                  </p:nvCxnSpPr>
                  <p:spPr>
                    <a:xfrm rot="16200000" flipH="1">
                      <a:off x="3055916" y="1985943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Straight Arrow Connector 46"/>
                    <p:cNvCxnSpPr/>
                    <p:nvPr/>
                  </p:nvCxnSpPr>
                  <p:spPr>
                    <a:xfrm rot="5400000" flipH="1" flipV="1">
                      <a:off x="2838427" y="194942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Straight Arrow Connector 373"/>
                    <p:cNvCxnSpPr/>
                    <p:nvPr/>
                  </p:nvCxnSpPr>
                  <p:spPr>
                    <a:xfrm rot="5400000" flipH="1" flipV="1">
                      <a:off x="2947966" y="194942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5" name="Straight Arrow Connector 374"/>
                    <p:cNvCxnSpPr/>
                    <p:nvPr/>
                  </p:nvCxnSpPr>
                  <p:spPr>
                    <a:xfrm rot="16200000" flipH="1">
                      <a:off x="3384533" y="198594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Straight Arrow Connector 375"/>
                    <p:cNvCxnSpPr/>
                    <p:nvPr/>
                  </p:nvCxnSpPr>
                  <p:spPr>
                    <a:xfrm rot="5400000" flipH="1" flipV="1">
                      <a:off x="3167044" y="194943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Straight Arrow Connector 376"/>
                    <p:cNvCxnSpPr/>
                    <p:nvPr/>
                  </p:nvCxnSpPr>
                  <p:spPr>
                    <a:xfrm rot="5400000" flipH="1" flipV="1">
                      <a:off x="3276583" y="194943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8" name="Group 46"/>
                  <p:cNvGrpSpPr/>
                  <p:nvPr/>
                </p:nvGrpSpPr>
                <p:grpSpPr>
                  <a:xfrm>
                    <a:off x="6881845" y="1749402"/>
                    <a:ext cx="223838" cy="438157"/>
                    <a:chOff x="4254498" y="2735252"/>
                    <a:chExt cx="223838" cy="438157"/>
                  </a:xfrm>
                </p:grpSpPr>
                <p:cxnSp>
                  <p:nvCxnSpPr>
                    <p:cNvPr id="369" name="Straight Arrow Connector 368"/>
                    <p:cNvCxnSpPr/>
                    <p:nvPr/>
                  </p:nvCxnSpPr>
                  <p:spPr>
                    <a:xfrm rot="16200000" flipH="1">
                      <a:off x="4276720" y="297179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Straight Arrow Connector 44"/>
                    <p:cNvCxnSpPr/>
                    <p:nvPr/>
                  </p:nvCxnSpPr>
                  <p:spPr>
                    <a:xfrm rot="5400000" flipH="1" flipV="1">
                      <a:off x="4168769" y="293528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Straight Arrow Connector 370"/>
                    <p:cNvCxnSpPr/>
                    <p:nvPr/>
                  </p:nvCxnSpPr>
                  <p:spPr>
                    <a:xfrm rot="5400000" flipH="1" flipV="1">
                      <a:off x="4054470" y="293528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9" name="Group 36"/>
                  <p:cNvGrpSpPr/>
                  <p:nvPr/>
                </p:nvGrpSpPr>
                <p:grpSpPr>
                  <a:xfrm>
                    <a:off x="5010157" y="1749402"/>
                    <a:ext cx="547694" cy="438158"/>
                    <a:chOff x="3038455" y="1749401"/>
                    <a:chExt cx="547694" cy="438158"/>
                  </a:xfrm>
                </p:grpSpPr>
                <p:cxnSp>
                  <p:nvCxnSpPr>
                    <p:cNvPr id="363" name="Straight Arrow Connector 362"/>
                    <p:cNvCxnSpPr/>
                    <p:nvPr/>
                  </p:nvCxnSpPr>
                  <p:spPr>
                    <a:xfrm rot="16200000" flipH="1">
                      <a:off x="3055916" y="1985943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Straight Arrow Connector 363"/>
                    <p:cNvCxnSpPr/>
                    <p:nvPr/>
                  </p:nvCxnSpPr>
                  <p:spPr>
                    <a:xfrm rot="5400000" flipH="1" flipV="1">
                      <a:off x="2838427" y="194942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Straight Arrow Connector 364"/>
                    <p:cNvCxnSpPr/>
                    <p:nvPr/>
                  </p:nvCxnSpPr>
                  <p:spPr>
                    <a:xfrm rot="5400000" flipH="1" flipV="1">
                      <a:off x="2947966" y="194942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Straight Arrow Connector 365"/>
                    <p:cNvCxnSpPr/>
                    <p:nvPr/>
                  </p:nvCxnSpPr>
                  <p:spPr>
                    <a:xfrm rot="16200000" flipH="1">
                      <a:off x="3384533" y="198594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Straight Arrow Connector 366"/>
                    <p:cNvCxnSpPr/>
                    <p:nvPr/>
                  </p:nvCxnSpPr>
                  <p:spPr>
                    <a:xfrm rot="5400000" flipH="1" flipV="1">
                      <a:off x="3167044" y="194943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Straight Arrow Connector 367"/>
                    <p:cNvCxnSpPr/>
                    <p:nvPr/>
                  </p:nvCxnSpPr>
                  <p:spPr>
                    <a:xfrm rot="5400000" flipH="1" flipV="1">
                      <a:off x="3276583" y="194943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0" name="Group 45"/>
                  <p:cNvGrpSpPr/>
                  <p:nvPr/>
                </p:nvGrpSpPr>
                <p:grpSpPr>
                  <a:xfrm>
                    <a:off x="3878251" y="1785915"/>
                    <a:ext cx="839800" cy="777486"/>
                    <a:chOff x="3659173" y="1785915"/>
                    <a:chExt cx="839800" cy="777486"/>
                  </a:xfrm>
                </p:grpSpPr>
                <p:sp>
                  <p:nvSpPr>
                    <p:cNvPr id="361" name="Rectangle 360"/>
                    <p:cNvSpPr/>
                    <p:nvPr/>
                  </p:nvSpPr>
                  <p:spPr>
                    <a:xfrm>
                      <a:off x="3659174" y="1785915"/>
                      <a:ext cx="839799" cy="37584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140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rgbClr val="0000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RFSF</a:t>
                      </a:r>
                      <a:endParaRPr lang="en-US" sz="1400" dirty="0">
                        <a:ln w="18415" cmpd="sng">
                          <a:noFill/>
                          <a:prstDash val="solid"/>
                        </a:ln>
                        <a:solidFill>
                          <a:srgbClr val="0000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362" name="Rectangle 361"/>
                    <p:cNvSpPr/>
                    <p:nvPr/>
                  </p:nvSpPr>
                  <p:spPr>
                    <a:xfrm>
                      <a:off x="3659173" y="2187558"/>
                      <a:ext cx="839800" cy="37584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>
                          <a:ln w="18000">
                            <a:solidFill>
                              <a:schemeClr val="accent2">
                                <a:satMod val="140000"/>
                              </a:schemeClr>
                            </a:solidFill>
                            <a:prstDash val="solid"/>
                            <a:miter lim="800000"/>
                          </a:ln>
                          <a:noFill/>
                          <a:effectLst>
                            <a:outerShdw blurRad="25500" dist="23000" dir="702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Off</a:t>
                      </a:r>
                      <a:endParaRPr lang="en-US" sz="1400" b="1" dirty="0">
                        <a:ln w="18000">
                          <a:solidFill>
                            <a:schemeClr val="accent2">
                              <a:satMod val="140000"/>
                            </a:schemeClr>
                          </a:solidFill>
                          <a:prstDash val="solid"/>
                          <a:miter lim="800000"/>
                        </a:ln>
                        <a:noFill/>
                        <a:effectLst>
                          <a:outerShdw blurRad="25500" dist="23000" dir="702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2198655" y="2156371"/>
                    <a:ext cx="524608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Pol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352" name="Group 53"/>
                  <p:cNvGrpSpPr/>
                  <p:nvPr/>
                </p:nvGrpSpPr>
                <p:grpSpPr>
                  <a:xfrm>
                    <a:off x="5950747" y="1795442"/>
                    <a:ext cx="561496" cy="740974"/>
                    <a:chOff x="5658643" y="1795442"/>
                    <a:chExt cx="561496" cy="740974"/>
                  </a:xfrm>
                </p:grpSpPr>
                <p:cxnSp>
                  <p:nvCxnSpPr>
                    <p:cNvPr id="359" name="Straight Arrow Connector 358"/>
                    <p:cNvCxnSpPr/>
                    <p:nvPr/>
                  </p:nvCxnSpPr>
                  <p:spPr>
                    <a:xfrm rot="5400000" flipH="1" flipV="1">
                      <a:off x="5710251" y="1995470"/>
                      <a:ext cx="401643" cy="1588"/>
                    </a:xfrm>
                    <a:prstGeom prst="straightConnector1">
                      <a:avLst/>
                    </a:prstGeom>
                    <a:ln w="69850">
                      <a:solidFill>
                        <a:srgbClr val="C00000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5658643" y="2160573"/>
                      <a:ext cx="561496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Anl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1030239" y="2177621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2708630" y="2187558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4716846" y="2187558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6552017" y="2187558"/>
                    <a:ext cx="1400247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342" name="Frame 341"/>
                <p:cNvSpPr/>
                <p:nvPr/>
              </p:nvSpPr>
              <p:spPr bwMode="auto">
                <a:xfrm>
                  <a:off x="2476500" y="1190625"/>
                  <a:ext cx="581025" cy="800100"/>
                </a:xfrm>
                <a:prstGeom prst="frame">
                  <a:avLst>
                    <a:gd name="adj1" fmla="val 9222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43" name="Donut 342"/>
                <p:cNvSpPr/>
                <p:nvPr/>
              </p:nvSpPr>
              <p:spPr bwMode="auto">
                <a:xfrm>
                  <a:off x="6124574" y="1219199"/>
                  <a:ext cx="752475" cy="885825"/>
                </a:xfrm>
                <a:prstGeom prst="donut">
                  <a:avLst>
                    <a:gd name="adj" fmla="val 9354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340" name="Flowchart: Alternate Process 339"/>
              <p:cNvSpPr/>
              <p:nvPr/>
            </p:nvSpPr>
            <p:spPr bwMode="auto">
              <a:xfrm>
                <a:off x="4181474" y="1228725"/>
                <a:ext cx="885826" cy="838200"/>
              </a:xfrm>
              <a:prstGeom prst="flowChartAlternateProcess">
                <a:avLst/>
              </a:prstGeom>
              <a:noFill/>
              <a:ln w="666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31" name="Group 187"/>
            <p:cNvGrpSpPr/>
            <p:nvPr/>
          </p:nvGrpSpPr>
          <p:grpSpPr>
            <a:xfrm>
              <a:off x="1430289" y="2152651"/>
              <a:ext cx="6886713" cy="914400"/>
              <a:chOff x="1411239" y="2276476"/>
              <a:chExt cx="6886713" cy="914400"/>
            </a:xfrm>
          </p:grpSpPr>
          <p:grpSp>
            <p:nvGrpSpPr>
              <p:cNvPr id="284" name="Group 180"/>
              <p:cNvGrpSpPr/>
              <p:nvPr/>
            </p:nvGrpSpPr>
            <p:grpSpPr>
              <a:xfrm>
                <a:off x="1411239" y="2276476"/>
                <a:ext cx="6886713" cy="914400"/>
                <a:chOff x="1411239" y="2276476"/>
                <a:chExt cx="6886713" cy="914400"/>
              </a:xfrm>
            </p:grpSpPr>
            <p:grpSp>
              <p:nvGrpSpPr>
                <p:cNvPr id="286" name="Group 66"/>
                <p:cNvGrpSpPr/>
                <p:nvPr/>
              </p:nvGrpSpPr>
              <p:grpSpPr>
                <a:xfrm>
                  <a:off x="1411239" y="2336796"/>
                  <a:ext cx="6886713" cy="823522"/>
                  <a:chOff x="1062797" y="2908296"/>
                  <a:chExt cx="6886713" cy="823522"/>
                </a:xfrm>
              </p:grpSpPr>
              <p:grpSp>
                <p:nvGrpSpPr>
                  <p:cNvPr id="290" name="Group 56"/>
                  <p:cNvGrpSpPr/>
                  <p:nvPr/>
                </p:nvGrpSpPr>
                <p:grpSpPr>
                  <a:xfrm>
                    <a:off x="1212805" y="2917818"/>
                    <a:ext cx="763610" cy="438155"/>
                    <a:chOff x="1252480" y="1749402"/>
                    <a:chExt cx="763610" cy="438155"/>
                  </a:xfrm>
                </p:grpSpPr>
                <p:grpSp>
                  <p:nvGrpSpPr>
                    <p:cNvPr id="327" name="Group 8"/>
                    <p:cNvGrpSpPr/>
                    <p:nvPr/>
                  </p:nvGrpSpPr>
                  <p:grpSpPr>
                    <a:xfrm>
                      <a:off x="1252480" y="1750196"/>
                      <a:ext cx="111127" cy="437361"/>
                      <a:chOff x="1252480" y="1750196"/>
                      <a:chExt cx="111127" cy="437361"/>
                    </a:xfrm>
                  </p:grpSpPr>
                  <p:cxnSp>
                    <p:nvCxnSpPr>
                      <p:cNvPr id="337" name="Straight Arrow Connector 4"/>
                      <p:cNvCxnSpPr/>
                      <p:nvPr/>
                    </p:nvCxnSpPr>
                    <p:spPr>
                      <a:xfrm rot="5400000" flipH="1" flipV="1">
                        <a:off x="1052452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8" name="Straight Arrow Connector 7"/>
                      <p:cNvCxnSpPr/>
                      <p:nvPr/>
                    </p:nvCxnSpPr>
                    <p:spPr>
                      <a:xfrm rot="16200000" flipH="1">
                        <a:off x="1161991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8" name="Group 9"/>
                    <p:cNvGrpSpPr/>
                    <p:nvPr/>
                  </p:nvGrpSpPr>
                  <p:grpSpPr>
                    <a:xfrm>
                      <a:off x="1467602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35" name="Straight Arrow Connector 334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Arrow Connector 335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9" name="Group 12"/>
                    <p:cNvGrpSpPr/>
                    <p:nvPr/>
                  </p:nvGrpSpPr>
                  <p:grpSpPr>
                    <a:xfrm>
                      <a:off x="1686680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33" name="Straight Arrow Connector 332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4" name="Straight Arrow Connector 333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0" name="Group 15"/>
                    <p:cNvGrpSpPr/>
                    <p:nvPr/>
                  </p:nvGrpSpPr>
                  <p:grpSpPr>
                    <a:xfrm>
                      <a:off x="1905758" y="1749402"/>
                      <a:ext cx="110332" cy="437361"/>
                      <a:chOff x="1285037" y="1750196"/>
                      <a:chExt cx="110332" cy="437361"/>
                    </a:xfrm>
                  </p:grpSpPr>
                  <p:cxnSp>
                    <p:nvCxnSpPr>
                      <p:cNvPr id="331" name="Straight Arrow Connector 330"/>
                      <p:cNvCxnSpPr/>
                      <p:nvPr/>
                    </p:nvCxnSpPr>
                    <p:spPr>
                      <a:xfrm rot="5400000" flipH="1" flipV="1">
                        <a:off x="1085009" y="195022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2" name="Straight Arrow Connector 331"/>
                      <p:cNvCxnSpPr/>
                      <p:nvPr/>
                    </p:nvCxnSpPr>
                    <p:spPr>
                      <a:xfrm rot="16200000" flipH="1">
                        <a:off x="1193753" y="1985942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25" name="Straight Arrow Connector 324"/>
                  <p:cNvCxnSpPr/>
                  <p:nvPr/>
                </p:nvCxnSpPr>
                <p:spPr>
                  <a:xfrm rot="5400000">
                    <a:off x="2286776" y="3108324"/>
                    <a:ext cx="401643" cy="1588"/>
                  </a:xfrm>
                  <a:prstGeom prst="straightConnector1">
                    <a:avLst/>
                  </a:prstGeom>
                  <a:ln w="69850">
                    <a:solidFill>
                      <a:srgbClr val="C00000"/>
                    </a:solidFill>
                    <a:headEnd type="none" w="med" len="med"/>
                    <a:tailEnd type="stealth" w="lg" len="lg"/>
                  </a:ln>
                  <a:effectLst>
                    <a:softEdge rad="1270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2" name="Group 72"/>
                  <p:cNvGrpSpPr/>
                  <p:nvPr/>
                </p:nvGrpSpPr>
                <p:grpSpPr>
                  <a:xfrm>
                    <a:off x="2997986" y="2916231"/>
                    <a:ext cx="547694" cy="450855"/>
                    <a:chOff x="3038455" y="1747815"/>
                    <a:chExt cx="547694" cy="450855"/>
                  </a:xfrm>
                </p:grpSpPr>
                <p:cxnSp>
                  <p:nvCxnSpPr>
                    <p:cNvPr id="319" name="Straight Arrow Connector 318"/>
                    <p:cNvCxnSpPr/>
                    <p:nvPr/>
                  </p:nvCxnSpPr>
                  <p:spPr>
                    <a:xfrm rot="5400000" flipH="1" flipV="1">
                      <a:off x="3055916" y="1947843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0" name="Straight Arrow Connector 319"/>
                    <p:cNvCxnSpPr/>
                    <p:nvPr/>
                  </p:nvCxnSpPr>
                  <p:spPr>
                    <a:xfrm rot="16200000" flipH="1">
                      <a:off x="2838427" y="199705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1" name="Straight Arrow Connector 320"/>
                    <p:cNvCxnSpPr/>
                    <p:nvPr/>
                  </p:nvCxnSpPr>
                  <p:spPr>
                    <a:xfrm rot="16200000" flipH="1">
                      <a:off x="2947966" y="199705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Arrow Connector 321"/>
                    <p:cNvCxnSpPr/>
                    <p:nvPr/>
                  </p:nvCxnSpPr>
                  <p:spPr>
                    <a:xfrm rot="5400000" flipH="1" flipV="1">
                      <a:off x="3384533" y="1947844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Arrow Connector 322"/>
                    <p:cNvCxnSpPr/>
                    <p:nvPr/>
                  </p:nvCxnSpPr>
                  <p:spPr>
                    <a:xfrm rot="16200000" flipH="1">
                      <a:off x="3167044" y="1997055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Arrow Connector 323"/>
                    <p:cNvCxnSpPr/>
                    <p:nvPr/>
                  </p:nvCxnSpPr>
                  <p:spPr>
                    <a:xfrm rot="16200000" flipH="1">
                      <a:off x="3276583" y="1997055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3" name="Group 79"/>
                  <p:cNvGrpSpPr/>
                  <p:nvPr/>
                </p:nvGrpSpPr>
                <p:grpSpPr>
                  <a:xfrm>
                    <a:off x="7019177" y="2984493"/>
                    <a:ext cx="109539" cy="401643"/>
                    <a:chOff x="4359272" y="2801927"/>
                    <a:chExt cx="109539" cy="401643"/>
                  </a:xfrm>
                </p:grpSpPr>
                <p:cxnSp>
                  <p:nvCxnSpPr>
                    <p:cNvPr id="317" name="Straight Arrow Connector 316"/>
                    <p:cNvCxnSpPr/>
                    <p:nvPr/>
                  </p:nvCxnSpPr>
                  <p:spPr>
                    <a:xfrm rot="16200000" flipH="1">
                      <a:off x="4267195" y="3001955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Arrow Connector 317"/>
                    <p:cNvCxnSpPr/>
                    <p:nvPr/>
                  </p:nvCxnSpPr>
                  <p:spPr>
                    <a:xfrm rot="16200000" flipH="1">
                      <a:off x="4159244" y="3001955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4" name="Group 82"/>
                  <p:cNvGrpSpPr/>
                  <p:nvPr/>
                </p:nvGrpSpPr>
                <p:grpSpPr>
                  <a:xfrm>
                    <a:off x="5042715" y="2925757"/>
                    <a:ext cx="547694" cy="450855"/>
                    <a:chOff x="3038455" y="1757340"/>
                    <a:chExt cx="547694" cy="450855"/>
                  </a:xfrm>
                </p:grpSpPr>
                <p:cxnSp>
                  <p:nvCxnSpPr>
                    <p:cNvPr id="311" name="Straight Arrow Connector 310"/>
                    <p:cNvCxnSpPr/>
                    <p:nvPr/>
                  </p:nvCxnSpPr>
                  <p:spPr>
                    <a:xfrm rot="5400000" flipH="1" flipV="1">
                      <a:off x="3055916" y="1957368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Arrow Connector 311"/>
                    <p:cNvCxnSpPr/>
                    <p:nvPr/>
                  </p:nvCxnSpPr>
                  <p:spPr>
                    <a:xfrm rot="16200000" flipH="1">
                      <a:off x="2838427" y="200657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Arrow Connector 312"/>
                    <p:cNvCxnSpPr/>
                    <p:nvPr/>
                  </p:nvCxnSpPr>
                  <p:spPr>
                    <a:xfrm rot="16200000" flipH="1">
                      <a:off x="2947966" y="200657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Arrow Connector 313"/>
                    <p:cNvCxnSpPr/>
                    <p:nvPr/>
                  </p:nvCxnSpPr>
                  <p:spPr>
                    <a:xfrm rot="5400000" flipH="1" flipV="1">
                      <a:off x="3384533" y="195736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Arrow Connector 314"/>
                    <p:cNvCxnSpPr/>
                    <p:nvPr/>
                  </p:nvCxnSpPr>
                  <p:spPr>
                    <a:xfrm rot="16200000" flipH="1">
                      <a:off x="3167044" y="200658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Arrow Connector 315"/>
                    <p:cNvCxnSpPr/>
                    <p:nvPr/>
                  </p:nvCxnSpPr>
                  <p:spPr>
                    <a:xfrm rot="16200000" flipH="1">
                      <a:off x="3276583" y="200658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5" name="Group 89"/>
                  <p:cNvGrpSpPr/>
                  <p:nvPr/>
                </p:nvGrpSpPr>
                <p:grpSpPr>
                  <a:xfrm>
                    <a:off x="3910810" y="2954331"/>
                    <a:ext cx="839800" cy="777487"/>
                    <a:chOff x="3659174" y="1785915"/>
                    <a:chExt cx="839800" cy="777487"/>
                  </a:xfrm>
                </p:grpSpPr>
                <p:sp>
                  <p:nvSpPr>
                    <p:cNvPr id="309" name="Rectangle 308"/>
                    <p:cNvSpPr/>
                    <p:nvPr/>
                  </p:nvSpPr>
                  <p:spPr>
                    <a:xfrm>
                      <a:off x="3659175" y="1785915"/>
                      <a:ext cx="839799" cy="37584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140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rgbClr val="0000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RFSF</a:t>
                      </a:r>
                      <a:endParaRPr lang="en-US" sz="1400" dirty="0">
                        <a:ln w="18415" cmpd="sng">
                          <a:noFill/>
                          <a:prstDash val="solid"/>
                        </a:ln>
                        <a:solidFill>
                          <a:srgbClr val="0000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310" name="Rectangle 309"/>
                    <p:cNvSpPr/>
                    <p:nvPr/>
                  </p:nvSpPr>
                  <p:spPr>
                    <a:xfrm>
                      <a:off x="3659174" y="2187559"/>
                      <a:ext cx="839800" cy="37584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txBody>
                    <a:bodyPr wrap="squar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>
                          <a:ln w="18000">
                            <a:solidFill>
                              <a:schemeClr val="accent2">
                                <a:satMod val="140000"/>
                              </a:schemeClr>
                            </a:solidFill>
                            <a:prstDash val="solid"/>
                            <a:miter lim="800000"/>
                          </a:ln>
                          <a:noFill/>
                          <a:effectLst>
                            <a:outerShdw blurRad="25500" dist="23000" dir="702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Off</a:t>
                      </a:r>
                      <a:endParaRPr lang="en-US" sz="1400" b="1" dirty="0">
                        <a:ln w="18000">
                          <a:solidFill>
                            <a:schemeClr val="accent2">
                              <a:satMod val="140000"/>
                            </a:schemeClr>
                          </a:solidFill>
                          <a:prstDash val="solid"/>
                          <a:miter lim="800000"/>
                        </a:ln>
                        <a:noFill/>
                        <a:effectLst>
                          <a:outerShdw blurRad="25500" dist="23000" dir="7020000" algn="tl">
                            <a:srgbClr val="000000">
                              <a:alpha val="5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2231213" y="3305737"/>
                    <a:ext cx="524608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Pol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297" name="Group 93"/>
                  <p:cNvGrpSpPr/>
                  <p:nvPr/>
                </p:nvGrpSpPr>
                <p:grpSpPr>
                  <a:xfrm>
                    <a:off x="5954730" y="2908296"/>
                    <a:ext cx="561496" cy="740973"/>
                    <a:chOff x="5630068" y="1739880"/>
                    <a:chExt cx="561496" cy="740973"/>
                  </a:xfrm>
                </p:grpSpPr>
                <p:cxnSp>
                  <p:nvCxnSpPr>
                    <p:cNvPr id="307" name="Straight Arrow Connector 306"/>
                    <p:cNvCxnSpPr/>
                    <p:nvPr/>
                  </p:nvCxnSpPr>
                  <p:spPr>
                    <a:xfrm rot="5400000" flipH="1" flipV="1">
                      <a:off x="5662626" y="1939908"/>
                      <a:ext cx="401643" cy="1588"/>
                    </a:xfrm>
                    <a:prstGeom prst="straightConnector1">
                      <a:avLst/>
                    </a:prstGeom>
                    <a:ln w="69850">
                      <a:solidFill>
                        <a:srgbClr val="C00000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6" name="Rectangle 48"/>
                    <p:cNvSpPr/>
                    <p:nvPr/>
                  </p:nvSpPr>
                  <p:spPr>
                    <a:xfrm>
                      <a:off x="5630068" y="2105010"/>
                      <a:ext cx="561496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Anl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1062797" y="3346037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o-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2741190" y="3355974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4749404" y="3355975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603626" y="3355975"/>
                    <a:ext cx="1345884" cy="37584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3600000"/>
                      </a:lightRig>
                    </a:scene3d>
                    <a:sp3d prstMaterial="softEdge">
                      <a:bevelT w="29210" h="16510"/>
                      <a:contourClr>
                        <a:schemeClr val="accent4">
                          <a:alpha val="95000"/>
                        </a:schemeClr>
                      </a:contourClr>
                    </a:sp3d>
                  </a:bodyPr>
                  <a:lstStyle/>
                  <a:p>
                    <a:pPr algn="ctr"/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=N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2+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+N</a:t>
                    </a:r>
                    <a:r>
                      <a:rPr lang="en-US" sz="1400" b="1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2</a:t>
                    </a:r>
                    <a:r>
                      <a:rPr lang="en-US" sz="1400" b="1" cap="none" spc="0" baseline="-2500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-</a:t>
                    </a:r>
                    <a:r>
                      <a:rPr lang="en-US" sz="1400" b="1" cap="none" spc="0" dirty="0" smtClean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</a:t>
                    </a:r>
                    <a:endParaRPr lang="en-US" sz="1400" b="1" cap="none" spc="0" dirty="0">
                      <a:ln>
                        <a:noFill/>
                        <a:prstDash val="solid"/>
                      </a:ln>
                      <a:solidFill>
                        <a:sysClr val="windowText" lastClr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302" name="Group 150"/>
                  <p:cNvGrpSpPr/>
                  <p:nvPr/>
                </p:nvGrpSpPr>
                <p:grpSpPr>
                  <a:xfrm flipV="1">
                    <a:off x="7242210" y="2935282"/>
                    <a:ext cx="109539" cy="450854"/>
                    <a:chOff x="4359272" y="2705091"/>
                    <a:chExt cx="109539" cy="450854"/>
                  </a:xfrm>
                </p:grpSpPr>
                <p:cxnSp>
                  <p:nvCxnSpPr>
                    <p:cNvPr id="303" name="Straight Arrow Connector 302"/>
                    <p:cNvCxnSpPr/>
                    <p:nvPr/>
                  </p:nvCxnSpPr>
                  <p:spPr>
                    <a:xfrm rot="5400000" flipH="1" flipV="1">
                      <a:off x="4267195" y="2905119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Arrow Connector 303"/>
                    <p:cNvCxnSpPr/>
                    <p:nvPr/>
                  </p:nvCxnSpPr>
                  <p:spPr>
                    <a:xfrm rot="16200000" flipH="1">
                      <a:off x="4159244" y="2954330"/>
                      <a:ext cx="401643" cy="1588"/>
                    </a:xfrm>
                    <a:prstGeom prst="straightConnector1">
                      <a:avLst/>
                    </a:prstGeom>
                    <a:ln w="38100">
                      <a:solidFill>
                        <a:srgbClr val="000099"/>
                      </a:solidFill>
                      <a:headEnd type="none" w="med" len="med"/>
                      <a:tailEnd type="stealth" w="lg" len="lg"/>
                    </a:ln>
                    <a:effectLst>
                      <a:softEdge rad="1270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7" name="Frame 286"/>
                <p:cNvSpPr/>
                <p:nvPr/>
              </p:nvSpPr>
              <p:spPr bwMode="auto">
                <a:xfrm>
                  <a:off x="2524125" y="2286000"/>
                  <a:ext cx="581025" cy="800100"/>
                </a:xfrm>
                <a:prstGeom prst="frame">
                  <a:avLst>
                    <a:gd name="adj1" fmla="val 9222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88" name="Donut 287"/>
                <p:cNvSpPr/>
                <p:nvPr/>
              </p:nvSpPr>
              <p:spPr bwMode="auto">
                <a:xfrm>
                  <a:off x="6191250" y="2276476"/>
                  <a:ext cx="762000" cy="914400"/>
                </a:xfrm>
                <a:prstGeom prst="donut">
                  <a:avLst>
                    <a:gd name="adj" fmla="val 8550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85" name="Flowchart: Alternate Process 284"/>
              <p:cNvSpPr/>
              <p:nvPr/>
            </p:nvSpPr>
            <p:spPr bwMode="auto">
              <a:xfrm>
                <a:off x="4219574" y="2333625"/>
                <a:ext cx="857251" cy="838200"/>
              </a:xfrm>
              <a:prstGeom prst="flowChartAlternateProcess">
                <a:avLst/>
              </a:prstGeom>
              <a:noFill/>
              <a:ln w="666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32" name="Group 186"/>
            <p:cNvGrpSpPr/>
            <p:nvPr/>
          </p:nvGrpSpPr>
          <p:grpSpPr>
            <a:xfrm>
              <a:off x="1430289" y="3105150"/>
              <a:ext cx="6904945" cy="914400"/>
              <a:chOff x="1411239" y="3362325"/>
              <a:chExt cx="6904945" cy="914400"/>
            </a:xfrm>
          </p:grpSpPr>
          <p:grpSp>
            <p:nvGrpSpPr>
              <p:cNvPr id="233" name="Group 181"/>
              <p:cNvGrpSpPr/>
              <p:nvPr/>
            </p:nvGrpSpPr>
            <p:grpSpPr>
              <a:xfrm>
                <a:off x="1411239" y="3362325"/>
                <a:ext cx="6904945" cy="904875"/>
                <a:chOff x="1411239" y="3362325"/>
                <a:chExt cx="6904945" cy="904875"/>
              </a:xfrm>
            </p:grpSpPr>
            <p:grpSp>
              <p:nvGrpSpPr>
                <p:cNvPr id="235" name="Group 171"/>
                <p:cNvGrpSpPr/>
                <p:nvPr/>
              </p:nvGrpSpPr>
              <p:grpSpPr>
                <a:xfrm>
                  <a:off x="1411239" y="3444855"/>
                  <a:ext cx="6904945" cy="818794"/>
                  <a:chOff x="1411239" y="3444855"/>
                  <a:chExt cx="6904945" cy="818794"/>
                </a:xfrm>
              </p:grpSpPr>
              <p:grpSp>
                <p:nvGrpSpPr>
                  <p:cNvPr id="238" name="Group 117"/>
                  <p:cNvGrpSpPr/>
                  <p:nvPr/>
                </p:nvGrpSpPr>
                <p:grpSpPr>
                  <a:xfrm>
                    <a:off x="1411239" y="3449648"/>
                    <a:ext cx="6904945" cy="814001"/>
                    <a:chOff x="1212804" y="4268798"/>
                    <a:chExt cx="6904945" cy="814001"/>
                  </a:xfrm>
                </p:grpSpPr>
                <p:grpSp>
                  <p:nvGrpSpPr>
                    <p:cNvPr id="242" name="Group 103"/>
                    <p:cNvGrpSpPr/>
                    <p:nvPr/>
                  </p:nvGrpSpPr>
                  <p:grpSpPr>
                    <a:xfrm>
                      <a:off x="1358857" y="4268799"/>
                      <a:ext cx="767565" cy="438155"/>
                      <a:chOff x="1248525" y="1749402"/>
                      <a:chExt cx="767565" cy="438155"/>
                    </a:xfrm>
                  </p:grpSpPr>
                  <p:grpSp>
                    <p:nvGrpSpPr>
                      <p:cNvPr id="272" name="Group 8"/>
                      <p:cNvGrpSpPr/>
                      <p:nvPr/>
                    </p:nvGrpSpPr>
                    <p:grpSpPr>
                      <a:xfrm>
                        <a:off x="1248525" y="1750196"/>
                        <a:ext cx="111127" cy="437361"/>
                        <a:chOff x="1248525" y="1750196"/>
                        <a:chExt cx="111127" cy="437361"/>
                      </a:xfrm>
                    </p:grpSpPr>
                    <p:cxnSp>
                      <p:nvCxnSpPr>
                        <p:cNvPr id="282" name="Straight Arrow Connector 4"/>
                        <p:cNvCxnSpPr/>
                        <p:nvPr/>
                      </p:nvCxnSpPr>
                      <p:spPr>
                        <a:xfrm rot="5400000" flipH="1" flipV="1">
                          <a:off x="1048497" y="1950224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3" name="Straight Arrow Connector 7"/>
                        <p:cNvCxnSpPr/>
                        <p:nvPr/>
                      </p:nvCxnSpPr>
                      <p:spPr>
                        <a:xfrm rot="16200000" flipH="1">
                          <a:off x="1158036" y="1985942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3" name="Group 9"/>
                      <p:cNvGrpSpPr/>
                      <p:nvPr/>
                    </p:nvGrpSpPr>
                    <p:grpSpPr>
                      <a:xfrm>
                        <a:off x="1467602" y="1749402"/>
                        <a:ext cx="110332" cy="437361"/>
                        <a:chOff x="1285037" y="1750196"/>
                        <a:chExt cx="110332" cy="437361"/>
                      </a:xfrm>
                    </p:grpSpPr>
                    <p:cxnSp>
                      <p:nvCxnSpPr>
                        <p:cNvPr id="280" name="Straight Arrow Connector 279"/>
                        <p:cNvCxnSpPr/>
                        <p:nvPr/>
                      </p:nvCxnSpPr>
                      <p:spPr>
                        <a:xfrm rot="5400000" flipH="1" flipV="1">
                          <a:off x="1085009" y="1950224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1" name="Straight Arrow Connector 280"/>
                        <p:cNvCxnSpPr/>
                        <p:nvPr/>
                      </p:nvCxnSpPr>
                      <p:spPr>
                        <a:xfrm rot="16200000" flipH="1">
                          <a:off x="1193753" y="1985942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4" name="Group 12"/>
                      <p:cNvGrpSpPr/>
                      <p:nvPr/>
                    </p:nvGrpSpPr>
                    <p:grpSpPr>
                      <a:xfrm>
                        <a:off x="1686680" y="1749402"/>
                        <a:ext cx="110332" cy="437361"/>
                        <a:chOff x="1285037" y="1750196"/>
                        <a:chExt cx="110332" cy="437361"/>
                      </a:xfrm>
                    </p:grpSpPr>
                    <p:cxnSp>
                      <p:nvCxnSpPr>
                        <p:cNvPr id="278" name="Straight Arrow Connector 277"/>
                        <p:cNvCxnSpPr/>
                        <p:nvPr/>
                      </p:nvCxnSpPr>
                      <p:spPr>
                        <a:xfrm rot="5400000" flipH="1" flipV="1">
                          <a:off x="1085009" y="1950224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9" name="Straight Arrow Connector 278"/>
                        <p:cNvCxnSpPr/>
                        <p:nvPr/>
                      </p:nvCxnSpPr>
                      <p:spPr>
                        <a:xfrm rot="16200000" flipH="1">
                          <a:off x="1193753" y="1985942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5" name="Group 15"/>
                      <p:cNvGrpSpPr/>
                      <p:nvPr/>
                    </p:nvGrpSpPr>
                    <p:grpSpPr>
                      <a:xfrm>
                        <a:off x="1905758" y="1749402"/>
                        <a:ext cx="110332" cy="437361"/>
                        <a:chOff x="1285037" y="1750196"/>
                        <a:chExt cx="110332" cy="437361"/>
                      </a:xfrm>
                    </p:grpSpPr>
                    <p:cxnSp>
                      <p:nvCxnSpPr>
                        <p:cNvPr id="276" name="Straight Arrow Connector 275"/>
                        <p:cNvCxnSpPr/>
                        <p:nvPr/>
                      </p:nvCxnSpPr>
                      <p:spPr>
                        <a:xfrm rot="5400000" flipH="1" flipV="1">
                          <a:off x="1085009" y="1950224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7" name="Straight Arrow Connector 276"/>
                        <p:cNvCxnSpPr/>
                        <p:nvPr/>
                      </p:nvCxnSpPr>
                      <p:spPr>
                        <a:xfrm rot="16200000" flipH="1">
                          <a:off x="1193753" y="1985942"/>
                          <a:ext cx="401643" cy="1588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0099"/>
                          </a:solidFill>
                          <a:headEnd type="none" w="med" len="med"/>
                          <a:tailEnd type="stealth" w="lg" len="lg"/>
                        </a:ln>
                        <a:effectLst>
                          <a:softEdge rad="12700"/>
                        </a:effectLst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244" name="Group 119"/>
                    <p:cNvGrpSpPr/>
                    <p:nvPr/>
                  </p:nvGrpSpPr>
                  <p:grpSpPr>
                    <a:xfrm>
                      <a:off x="3147993" y="4268798"/>
                      <a:ext cx="547694" cy="438158"/>
                      <a:chOff x="3038455" y="1749401"/>
                      <a:chExt cx="547694" cy="438158"/>
                    </a:xfrm>
                  </p:grpSpPr>
                  <p:cxnSp>
                    <p:nvCxnSpPr>
                      <p:cNvPr id="266" name="Straight Arrow Connector 265"/>
                      <p:cNvCxnSpPr/>
                      <p:nvPr/>
                    </p:nvCxnSpPr>
                    <p:spPr>
                      <a:xfrm rot="16200000" flipH="1">
                        <a:off x="3055916" y="1985943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7" name="Straight Arrow Connector 266"/>
                      <p:cNvCxnSpPr/>
                      <p:nvPr/>
                    </p:nvCxnSpPr>
                    <p:spPr>
                      <a:xfrm rot="5400000" flipH="1" flipV="1">
                        <a:off x="2838427" y="1949429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/>
                      <p:cNvCxnSpPr/>
                      <p:nvPr/>
                    </p:nvCxnSpPr>
                    <p:spPr>
                      <a:xfrm rot="5400000" flipH="1" flipV="1">
                        <a:off x="2947966" y="1949429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Straight Arrow Connector 268"/>
                      <p:cNvCxnSpPr/>
                      <p:nvPr/>
                    </p:nvCxnSpPr>
                    <p:spPr>
                      <a:xfrm rot="16200000" flipH="1">
                        <a:off x="3384533" y="198594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Straight Arrow Connector 269"/>
                      <p:cNvCxnSpPr/>
                      <p:nvPr/>
                    </p:nvCxnSpPr>
                    <p:spPr>
                      <a:xfrm rot="5400000" flipH="1" flipV="1">
                        <a:off x="3167044" y="1949430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Straight Arrow Connector 270"/>
                      <p:cNvCxnSpPr/>
                      <p:nvPr/>
                    </p:nvCxnSpPr>
                    <p:spPr>
                      <a:xfrm rot="5400000" flipH="1" flipV="1">
                        <a:off x="3276583" y="1949430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5" name="Group 126"/>
                    <p:cNvGrpSpPr/>
                    <p:nvPr/>
                  </p:nvGrpSpPr>
                  <p:grpSpPr>
                    <a:xfrm>
                      <a:off x="7283484" y="4268799"/>
                      <a:ext cx="109539" cy="438157"/>
                      <a:chOff x="4473572" y="2735252"/>
                      <a:chExt cx="109539" cy="438157"/>
                    </a:xfrm>
                  </p:grpSpPr>
                  <p:cxnSp>
                    <p:nvCxnSpPr>
                      <p:cNvPr id="264" name="Straight Arrow Connector 263"/>
                      <p:cNvCxnSpPr/>
                      <p:nvPr/>
                    </p:nvCxnSpPr>
                    <p:spPr>
                      <a:xfrm rot="16200000" flipH="1">
                        <a:off x="4381495" y="297179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Arrow Connector 264"/>
                      <p:cNvCxnSpPr/>
                      <p:nvPr/>
                    </p:nvCxnSpPr>
                    <p:spPr>
                      <a:xfrm rot="5400000" flipH="1" flipV="1">
                        <a:off x="4273544" y="2935280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6" name="Group 129"/>
                    <p:cNvGrpSpPr/>
                    <p:nvPr/>
                  </p:nvGrpSpPr>
                  <p:grpSpPr>
                    <a:xfrm>
                      <a:off x="5192722" y="4268800"/>
                      <a:ext cx="547694" cy="438157"/>
                      <a:chOff x="3038455" y="1749402"/>
                      <a:chExt cx="547694" cy="438157"/>
                    </a:xfrm>
                  </p:grpSpPr>
                  <p:cxnSp>
                    <p:nvCxnSpPr>
                      <p:cNvPr id="258" name="Straight Arrow Connector 257"/>
                      <p:cNvCxnSpPr/>
                      <p:nvPr/>
                    </p:nvCxnSpPr>
                    <p:spPr>
                      <a:xfrm rot="16200000" flipH="1">
                        <a:off x="3055916" y="1985943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Arrow Connector 258"/>
                      <p:cNvCxnSpPr/>
                      <p:nvPr/>
                    </p:nvCxnSpPr>
                    <p:spPr>
                      <a:xfrm rot="16200000" flipH="1">
                        <a:off x="2838427" y="1985941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Arrow Connector 259"/>
                      <p:cNvCxnSpPr/>
                      <p:nvPr/>
                    </p:nvCxnSpPr>
                    <p:spPr>
                      <a:xfrm rot="16200000" flipH="1">
                        <a:off x="2947966" y="1985941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Arrow Connector 260"/>
                      <p:cNvCxnSpPr/>
                      <p:nvPr/>
                    </p:nvCxnSpPr>
                    <p:spPr>
                      <a:xfrm rot="16200000" flipH="1">
                        <a:off x="3384533" y="1985944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Arrow Connector 261"/>
                      <p:cNvCxnSpPr/>
                      <p:nvPr/>
                    </p:nvCxnSpPr>
                    <p:spPr>
                      <a:xfrm rot="5400000" flipH="1" flipV="1">
                        <a:off x="3167044" y="1949430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Arrow Connector 262"/>
                      <p:cNvCxnSpPr/>
                      <p:nvPr/>
                    </p:nvCxnSpPr>
                    <p:spPr>
                      <a:xfrm rot="16200000" flipH="1">
                        <a:off x="3276583" y="1985941"/>
                        <a:ext cx="401643" cy="1588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99"/>
                        </a:solidFill>
                        <a:headEnd type="none" w="med" len="med"/>
                        <a:tailEnd type="stealth" w="lg" len="lg"/>
                      </a:ln>
                      <a:effectLst>
                        <a:softEdge rad="12700"/>
                      </a:effectLst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7" name="Group 136"/>
                    <p:cNvGrpSpPr/>
                    <p:nvPr/>
                  </p:nvGrpSpPr>
                  <p:grpSpPr>
                    <a:xfrm>
                      <a:off x="4060817" y="4305312"/>
                      <a:ext cx="839800" cy="777487"/>
                      <a:chOff x="3659174" y="1785915"/>
                      <a:chExt cx="839800" cy="777487"/>
                    </a:xfrm>
                  </p:grpSpPr>
                  <p:sp>
                    <p:nvSpPr>
                      <p:cNvPr id="256" name="Rectangle 255"/>
                      <p:cNvSpPr/>
                      <p:nvPr/>
                    </p:nvSpPr>
                    <p:spPr>
                      <a:xfrm>
                        <a:off x="3659175" y="1785915"/>
                        <a:ext cx="839799" cy="37584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txBody>
                      <a:bodyPr wrap="square" lIns="91440" tIns="45720" rIns="91440" bIns="4572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 smtClean="0">
                            <a:ln w="18415" cmpd="sng">
                              <a:noFill/>
                              <a:prstDash val="solid"/>
                            </a:ln>
                            <a:solidFill>
                              <a:srgbClr val="0000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Times New Roman" pitchFamily="18" charset="0"/>
                            <a:cs typeface="Times New Roman" pitchFamily="18" charset="0"/>
                          </a:rPr>
                          <a:t>RFSF</a:t>
                        </a:r>
                        <a:endParaRPr lang="en-US" sz="140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0000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257" name="Rectangle 256"/>
                      <p:cNvSpPr/>
                      <p:nvPr/>
                    </p:nvSpPr>
                    <p:spPr>
                      <a:xfrm>
                        <a:off x="3659174" y="2187559"/>
                        <a:ext cx="839800" cy="37584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txBody>
                      <a:bodyPr wrap="square" lIns="91440" tIns="45720" rIns="91440" bIns="4572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smtClean="0">
                            <a:ln w="18000">
                              <a:solidFill>
                                <a:schemeClr val="accent2">
                                  <a:satMod val="140000"/>
                                </a:schemeClr>
                              </a:solidFill>
                              <a:prstDash val="solid"/>
                              <a:miter lim="800000"/>
                            </a:ln>
                            <a:noFill/>
                            <a:effectLst>
                              <a:outerShdw blurRad="25500" dist="23000" dir="7020000" algn="tl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Times New Roman" pitchFamily="18" charset="0"/>
                            <a:cs typeface="Times New Roman" pitchFamily="18" charset="0"/>
                          </a:rPr>
                          <a:t>On</a:t>
                        </a:r>
                        <a:endParaRPr lang="en-US" sz="1400" b="1" dirty="0">
                          <a:ln w="18000">
                            <a:solidFill>
                              <a:schemeClr val="accent2">
                                <a:satMod val="140000"/>
                              </a:schemeClr>
                            </a:solidFill>
                            <a:prstDash val="solid"/>
                            <a:miter lim="800000"/>
                          </a:ln>
                          <a:noFill/>
                          <a:effectLst>
                            <a:outerShdw blurRad="25500" dist="23000" dir="7020000" algn="tl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sp>
                  <p:nvSpPr>
                    <p:cNvPr id="248" name="Rectangle 247"/>
                    <p:cNvSpPr/>
                    <p:nvPr/>
                  </p:nvSpPr>
                  <p:spPr>
                    <a:xfrm>
                      <a:off x="2333595" y="4628143"/>
                      <a:ext cx="524608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Pol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255" name="Rectangle 48"/>
                    <p:cNvSpPr/>
                    <p:nvPr/>
                  </p:nvSpPr>
                  <p:spPr>
                    <a:xfrm>
                      <a:off x="6142837" y="4632345"/>
                      <a:ext cx="561496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Anl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250" name="Rectangle 249"/>
                    <p:cNvSpPr/>
                    <p:nvPr/>
                  </p:nvSpPr>
                  <p:spPr>
                    <a:xfrm>
                      <a:off x="1212804" y="4697018"/>
                      <a:ext cx="1345884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o+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o-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251" name="Rectangle 250"/>
                    <p:cNvSpPr/>
                    <p:nvPr/>
                  </p:nvSpPr>
                  <p:spPr>
                    <a:xfrm>
                      <a:off x="2855889" y="4706955"/>
                      <a:ext cx="1345884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1+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+N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252" name="Rectangle 251"/>
                    <p:cNvSpPr/>
                    <p:nvPr/>
                  </p:nvSpPr>
                  <p:spPr>
                    <a:xfrm>
                      <a:off x="4864103" y="4706956"/>
                      <a:ext cx="1491499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1+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253" name="Rectangle 252"/>
                    <p:cNvSpPr/>
                    <p:nvPr/>
                  </p:nvSpPr>
                  <p:spPr>
                    <a:xfrm>
                      <a:off x="6626250" y="4706956"/>
                      <a:ext cx="1491499" cy="3758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  <a:scene3d>
                        <a:camera prst="orthographicFront">
                          <a:rot lat="0" lon="0" rev="0"/>
                        </a:camera>
                        <a:lightRig rig="glow" dir="t">
                          <a:rot lat="0" lon="0" rev="3600000"/>
                        </a:lightRig>
                      </a:scene3d>
                      <a:sp3d prstMaterial="softEdge">
                        <a:bevelT w="29210" h="16510"/>
                        <a:contourClr>
                          <a:schemeClr val="accent4">
                            <a:alpha val="95000"/>
                          </a:schemeClr>
                        </a:contourClr>
                      </a:sp3d>
                    </a:bodyPr>
                    <a:lstStyle/>
                    <a:p>
                      <a:pPr algn="ctr"/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=N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2+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+N</a:t>
                      </a:r>
                      <a:r>
                        <a:rPr lang="en-US" sz="1400" b="1" cap="none" spc="0" baseline="30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lang="en-US" sz="1400" b="1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400" b="1" cap="none" spc="0" baseline="-2500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en-US" sz="1400" b="1" cap="none" spc="0" dirty="0" smtClean="0">
                          <a:ln>
                            <a:noFill/>
                            <a:prstDash val="solid"/>
                          </a:ln>
                          <a:solidFill>
                            <a:sysClr val="windowText" lastClr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400" b="1" cap="none" spc="0" dirty="0">
                        <a:ln>
                          <a:noFill/>
                          <a:prstDash val="solid"/>
                        </a:ln>
                        <a:solidFill>
                          <a:sysClr val="windowText" lastClr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cxnSp>
                <p:nvCxnSpPr>
                  <p:cNvPr id="239" name="Straight Arrow Connector 238"/>
                  <p:cNvCxnSpPr/>
                  <p:nvPr/>
                </p:nvCxnSpPr>
                <p:spPr>
                  <a:xfrm rot="5400000" flipH="1" flipV="1">
                    <a:off x="2568544" y="3644883"/>
                    <a:ext cx="401643" cy="1588"/>
                  </a:xfrm>
                  <a:prstGeom prst="straightConnector1">
                    <a:avLst/>
                  </a:prstGeom>
                  <a:ln w="69850">
                    <a:solidFill>
                      <a:srgbClr val="C00000"/>
                    </a:solidFill>
                    <a:headEnd type="none" w="med" len="med"/>
                    <a:tailEnd type="stealth" w="lg" len="lg"/>
                  </a:ln>
                  <a:effectLst>
                    <a:softEdge rad="1270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/>
                  <p:cNvCxnSpPr/>
                  <p:nvPr/>
                </p:nvCxnSpPr>
                <p:spPr>
                  <a:xfrm rot="5400000" flipH="1" flipV="1">
                    <a:off x="6392885" y="3671870"/>
                    <a:ext cx="401643" cy="1588"/>
                  </a:xfrm>
                  <a:prstGeom prst="straightConnector1">
                    <a:avLst/>
                  </a:prstGeom>
                  <a:ln w="69850">
                    <a:solidFill>
                      <a:srgbClr val="C00000"/>
                    </a:solidFill>
                    <a:headEnd type="none" w="med" len="med"/>
                    <a:tailEnd type="stealth" w="lg" len="lg"/>
                  </a:ln>
                  <a:effectLst>
                    <a:softEdge rad="12700"/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6" name="Frame 235"/>
                <p:cNvSpPr/>
                <p:nvPr/>
              </p:nvSpPr>
              <p:spPr bwMode="auto">
                <a:xfrm>
                  <a:off x="2514600" y="3381375"/>
                  <a:ext cx="581025" cy="800100"/>
                </a:xfrm>
                <a:prstGeom prst="frame">
                  <a:avLst>
                    <a:gd name="adj1" fmla="val 9222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37" name="Donut 236"/>
                <p:cNvSpPr/>
                <p:nvPr/>
              </p:nvSpPr>
              <p:spPr bwMode="auto">
                <a:xfrm>
                  <a:off x="6219825" y="3362325"/>
                  <a:ext cx="752475" cy="904875"/>
                </a:xfrm>
                <a:prstGeom prst="donut">
                  <a:avLst>
                    <a:gd name="adj" fmla="val 8477"/>
                  </a:avLst>
                </a:prstGeom>
                <a:solidFill>
                  <a:srgbClr val="C00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234" name="Flowchart: Alternate Process 233"/>
              <p:cNvSpPr/>
              <p:nvPr/>
            </p:nvSpPr>
            <p:spPr bwMode="auto">
              <a:xfrm>
                <a:off x="4219575" y="3438525"/>
                <a:ext cx="866775" cy="838200"/>
              </a:xfrm>
              <a:prstGeom prst="flowChartAlternateProcess">
                <a:avLst/>
              </a:prstGeom>
              <a:noFill/>
              <a:ln w="666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" name="Group 15"/>
          <p:cNvGrpSpPr/>
          <p:nvPr/>
        </p:nvGrpSpPr>
        <p:grpSpPr>
          <a:xfrm>
            <a:off x="704850" y="4257673"/>
            <a:ext cx="8096250" cy="2190748"/>
            <a:chOff x="2371725" y="4542857"/>
            <a:chExt cx="6573334" cy="529067"/>
          </a:xfrm>
        </p:grpSpPr>
        <p:sp>
          <p:nvSpPr>
            <p:cNvPr id="48" name="Title 1"/>
            <p:cNvSpPr txBox="1">
              <a:spLocks/>
            </p:cNvSpPr>
            <p:nvPr/>
          </p:nvSpPr>
          <p:spPr bwMode="auto">
            <a:xfrm>
              <a:off x="2371725" y="4662472"/>
              <a:ext cx="6572253" cy="409452"/>
            </a:xfrm>
            <a:prstGeom prst="round2SameRect">
              <a:avLst>
                <a:gd name="adj1" fmla="val 794"/>
                <a:gd name="adj2" fmla="val 1746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2" anchor="t" anchorCtr="0" compatLnSpc="1">
              <a:prstTxWarp prst="textNoShape">
                <a:avLst/>
              </a:prstTxWarp>
            </a:bodyPr>
            <a:lstStyle/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kumimoji="0" lang="en-US" i="0" u="none" strike="noStrike" kern="0" normalizeH="0" baseline="0" noProof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  NMR Flip – 100%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lang="en-US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Compare NMR and RFSF flips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lang="en-US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Scan off-axis by moving      collimator+analyzer+M3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+mj-ea"/>
                  <a:cs typeface="Arial" pitchFamily="34" charset="0"/>
                </a:rPr>
                <a:t>  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ε</a:t>
              </a:r>
              <a:r>
                <a:rPr lang="en-US" sz="24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on axis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= 99.69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±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0.12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  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ε</a:t>
              </a:r>
              <a:r>
                <a:rPr lang="en-US" sz="24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1.3” beam left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= 94.06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±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0.11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4"/>
                </a:buBlip>
              </a:pP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ea typeface="+mj-ea"/>
                  <a:cs typeface="Times New Roman"/>
                </a:rPr>
                <a:t>  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</a:t>
              </a:r>
              <a:r>
                <a:rPr lang="el-GR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ε</a:t>
              </a:r>
              <a:r>
                <a:rPr lang="en-US" sz="2400" kern="0" baseline="-2500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1.3” beam right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= 93.83 </a:t>
              </a:r>
              <a:r>
                <a:rPr lang="el-GR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±</a:t>
              </a:r>
              <a:r>
                <a:rPr lang="en-US" sz="2000" kern="0" dirty="0" smtClean="0">
                  <a:ln w="18415" cmpd="sng">
                    <a:noFill/>
                    <a:prstDash val="solid"/>
                  </a:ln>
                  <a:solidFill>
                    <a:schemeClr val="bg1">
                      <a:lumMod val="1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/>
                  <a:cs typeface="Times New Roman"/>
                </a:rPr>
                <a:t> 0.11</a:t>
              </a:r>
              <a:endPara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  <p:sp>
          <p:nvSpPr>
            <p:cNvPr id="19" name="Title 1"/>
            <p:cNvSpPr txBox="1">
              <a:spLocks/>
            </p:cNvSpPr>
            <p:nvPr/>
          </p:nvSpPr>
          <p:spPr bwMode="auto">
            <a:xfrm>
              <a:off x="2372806" y="4542857"/>
              <a:ext cx="6572253" cy="119615"/>
            </a:xfrm>
            <a:prstGeom prst="round2SameRect">
              <a:avLst/>
            </a:prstGeom>
            <a:solidFill>
              <a:srgbClr val="2A2AA6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kern="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j-ea"/>
                  <a:cs typeface="+mj-cs"/>
                </a:rPr>
                <a:t>RFSF Efficiency Measurement</a:t>
              </a:r>
              <a:endParaRPr kumimoji="0" lang="en-CA" sz="3000" i="0" u="none" strike="noStrike" kern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endParaRPr>
            </a:p>
          </p:txBody>
        </p:sp>
      </p:grpSp>
      <p:pic>
        <p:nvPicPr>
          <p:cNvPr id="61442" name="Picture 2" descr="C:\Users\Mifa\Documents\mifa thesis\figs\RFSF\4onaxis_sta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55" y="914400"/>
            <a:ext cx="3393559" cy="2619375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47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RFSF – Efficiency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987425" y="3390900"/>
          <a:ext cx="7551738" cy="1081088"/>
        </p:xfrm>
        <a:graphic>
          <a:graphicData uri="http://schemas.openxmlformats.org/presentationml/2006/ole">
            <p:oleObj spid="_x0000_s61443" name="Document" r:id="rId6" imgW="7551232" imgH="1080869" progId="Word.Document.12">
              <p:link updateAutomatic="1"/>
            </p:oleObj>
          </a:graphicData>
        </a:graphic>
      </p:graphicFrame>
      <p:grpSp>
        <p:nvGrpSpPr>
          <p:cNvPr id="241" name="Group 240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43" name="Rectangle 242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49" name="Rectangle 24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12708 -0.1972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-1"/>
            <a:ext cx="9144000" cy="1169581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PV in Compound Nuclei – Not so simple, so why bother?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51318" y="2475411"/>
            <a:ext cx="8792657" cy="66675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Some materials are in the beamline – 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Al, Cu, In …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2400" y="2094410"/>
            <a:ext cx="8792657" cy="3810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Reason 1.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53534" y="4541694"/>
            <a:ext cx="8792657" cy="66675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Study PV in nuclear targets – has not been done for this A-range</a:t>
            </a: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4616" y="4160693"/>
            <a:ext cx="8792657" cy="3810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Reason 2.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1" name="Rectangle 20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Compound Nuclei – What can be done?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175" y="1019175"/>
            <a:ext cx="8572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dirty="0" smtClean="0">
                <a:solidFill>
                  <a:srgbClr val="002060"/>
                </a:solidFill>
              </a:rPr>
              <a:t> Compound nuclei – complex – impossible to solve analytically. Treat matrix elements as independent random variables</a:t>
            </a: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>
                <a:solidFill>
                  <a:srgbClr val="002060"/>
                </a:solidFill>
              </a:rPr>
              <a:t> Obtain RMS for directional asymmetry, which is</a:t>
            </a: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>
                <a:solidFill>
                  <a:srgbClr val="002060"/>
                </a:solidFill>
              </a:rPr>
              <a:t> Estimate A</a:t>
            </a:r>
            <a:r>
              <a:rPr lang="en-US" i="1" baseline="-25000" dirty="0" smtClean="0">
                <a:solidFill>
                  <a:srgbClr val="002060"/>
                </a:solidFill>
                <a:latin typeface="Times New Roman"/>
                <a:cs typeface="Times New Roman"/>
              </a:rPr>
              <a:t>γ</a:t>
            </a:r>
            <a:r>
              <a:rPr lang="en-US" i="1" baseline="30000" dirty="0" smtClean="0">
                <a:solidFill>
                  <a:srgbClr val="002060"/>
                </a:solidFill>
                <a:latin typeface="Times New Roman"/>
                <a:cs typeface="Times New Roman"/>
              </a:rPr>
              <a:t>RMS</a:t>
            </a:r>
            <a:r>
              <a:rPr lang="en-US" i="1" dirty="0" smtClean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/>
                <a:cs typeface="Times New Roman"/>
              </a:rPr>
              <a:t>using</a:t>
            </a: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endParaRPr lang="en-US" dirty="0" smtClean="0">
              <a:solidFill>
                <a:srgbClr val="002060"/>
              </a:solidFill>
            </a:endParaRPr>
          </a:p>
          <a:p>
            <a:pPr>
              <a:buBlip>
                <a:blip r:embed="rId3"/>
              </a:buBlip>
            </a:pPr>
            <a:r>
              <a:rPr lang="en-US" dirty="0" smtClean="0">
                <a:solidFill>
                  <a:srgbClr val="002060"/>
                </a:solidFill>
              </a:rPr>
              <a:t> Using spectroscopic information </a:t>
            </a:r>
            <a:r>
              <a:rPr lang="el-GR" i="1" dirty="0" smtClean="0">
                <a:solidFill>
                  <a:srgbClr val="002060"/>
                </a:solidFill>
                <a:latin typeface="Times New Roman"/>
                <a:cs typeface="Times New Roman"/>
              </a:rPr>
              <a:t>Γ</a:t>
            </a:r>
            <a:r>
              <a:rPr lang="en-US" i="1" baseline="-25000" dirty="0" smtClean="0">
                <a:solidFill>
                  <a:srgbClr val="002060"/>
                </a:solidFill>
                <a:latin typeface="Times New Roman"/>
                <a:cs typeface="Times New Roman"/>
              </a:rPr>
              <a:t>w</a:t>
            </a:r>
            <a:r>
              <a:rPr lang="en-US" dirty="0" smtClean="0">
                <a:solidFill>
                  <a:srgbClr val="002060"/>
                </a:solidFill>
              </a:rPr>
              <a:t> could be estimated independently: </a:t>
            </a:r>
            <a:endParaRPr lang="en-CA" dirty="0">
              <a:solidFill>
                <a:srgbClr val="002060"/>
              </a:solidFill>
            </a:endParaRPr>
          </a:p>
        </p:txBody>
      </p:sp>
      <p:graphicFrame>
        <p:nvGraphicFramePr>
          <p:cNvPr id="73729" name="Object 1"/>
          <p:cNvGraphicFramePr>
            <a:graphicFrameLocks noChangeAspect="1"/>
          </p:cNvGraphicFramePr>
          <p:nvPr/>
        </p:nvGraphicFramePr>
        <p:xfrm>
          <a:off x="911225" y="1838325"/>
          <a:ext cx="7551738" cy="1236663"/>
        </p:xfrm>
        <a:graphic>
          <a:graphicData uri="http://schemas.openxmlformats.org/presentationml/2006/ole">
            <p:oleObj spid="_x0000_s73729" name="Document" r:id="rId4" imgW="7551232" imgH="1235897" progId="Word.Document.12">
              <p:link updateAutomatic="1"/>
            </p:oleObj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-142875" y="4471988"/>
          <a:ext cx="7551738" cy="695325"/>
        </p:xfrm>
        <a:graphic>
          <a:graphicData uri="http://schemas.openxmlformats.org/presentationml/2006/ole">
            <p:oleObj spid="_x0000_s73732" name="Document" r:id="rId5" imgW="7551232" imgH="694741" progId="Word.Document.12">
              <p:link updateAutomatic="1"/>
            </p:oleObj>
          </a:graphicData>
        </a:graphic>
      </p:graphicFrame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901700" y="5483225"/>
          <a:ext cx="7551738" cy="787400"/>
        </p:xfrm>
        <a:graphic>
          <a:graphicData uri="http://schemas.openxmlformats.org/presentationml/2006/ole">
            <p:oleObj spid="_x0000_s73733" name="Document" r:id="rId6" imgW="7551232" imgH="787037" progId="Word.Document.12">
              <p:link updateAutomatic="1"/>
            </p:oleObj>
          </a:graphicData>
        </a:graphic>
      </p:graphicFrame>
      <p:graphicFrame>
        <p:nvGraphicFramePr>
          <p:cNvPr id="73734" name="Object 6"/>
          <p:cNvGraphicFramePr>
            <a:graphicFrameLocks noChangeAspect="1"/>
          </p:cNvGraphicFramePr>
          <p:nvPr/>
        </p:nvGraphicFramePr>
        <p:xfrm>
          <a:off x="1592262" y="3522663"/>
          <a:ext cx="7551738" cy="1203325"/>
        </p:xfrm>
        <a:graphic>
          <a:graphicData uri="http://schemas.openxmlformats.org/presentationml/2006/ole">
            <p:oleObj spid="_x0000_s73734" name="Document" r:id="rId7" imgW="7551232" imgH="1203089" progId="Word.Document.12">
              <p:link updateAutomatic="1"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5" descr="C:\Users\Mifa\Documents\mifa thesis\figs\Targets\targets_done_char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7" y="876300"/>
            <a:ext cx="4371974" cy="4036615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60843" y="5324475"/>
            <a:ext cx="8792657" cy="11144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2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Large capture cross-section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Small scattering cross-section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Small incoherent cross-section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Close level spacing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1450" y="4943474"/>
            <a:ext cx="8792657" cy="3810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Selection Criteria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70174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Compound Solid Targets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914900" y="1362077"/>
            <a:ext cx="4067175" cy="2857498"/>
            <a:chOff x="2371725" y="4468789"/>
            <a:chExt cx="6573334" cy="2811417"/>
          </a:xfrm>
        </p:grpSpPr>
        <p:sp>
          <p:nvSpPr>
            <p:cNvPr id="105" name="Title 1"/>
            <p:cNvSpPr txBox="1">
              <a:spLocks/>
            </p:cNvSpPr>
            <p:nvPr/>
          </p:nvSpPr>
          <p:spPr bwMode="auto">
            <a:xfrm>
              <a:off x="2371725" y="5052965"/>
              <a:ext cx="6572252" cy="2227241"/>
            </a:xfrm>
            <a:prstGeom prst="round2SameRect">
              <a:avLst>
                <a:gd name="adj1" fmla="val 794"/>
                <a:gd name="adj2" fmla="val 17460"/>
              </a:avLst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3" anchor="t" anchorCtr="0" compatLnSpc="1">
              <a:prstTxWarp prst="textNoShape">
                <a:avLst/>
              </a:prstTxWarp>
            </a:bodyPr>
            <a:lstStyle/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70C0"/>
                  </a:solidFill>
                  <a:latin typeface="Calibri" pitchFamily="34" charset="0"/>
                  <a:ea typeface="+mj-ea"/>
                  <a:cs typeface="+mj-cs"/>
                </a:rPr>
                <a:t>Al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Mn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Co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70C0"/>
                  </a:solidFill>
                  <a:latin typeface="Calibri" pitchFamily="34" charset="0"/>
                  <a:ea typeface="+mj-ea"/>
                  <a:cs typeface="+mj-cs"/>
                </a:rPr>
                <a:t>Cu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Ti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</a:t>
              </a:r>
              <a:r>
                <a:rPr lang="en-US" sz="2400" kern="0" dirty="0" err="1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Cl</a:t>
              </a:r>
              <a:endPara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endParaRP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</a:t>
              </a: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70C0"/>
                  </a:solidFill>
                  <a:latin typeface="Calibri" pitchFamily="34" charset="0"/>
                  <a:ea typeface="+mj-ea"/>
                  <a:cs typeface="+mj-cs"/>
                </a:rPr>
                <a:t>In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V</a:t>
              </a:r>
            </a:p>
            <a:p>
              <a:pPr lvl="0" eaLnBrk="1" hangingPunct="1">
                <a:lnSpc>
                  <a:spcPct val="150000"/>
                </a:lnSpc>
                <a:buBlip>
                  <a:blip r:embed="rId3"/>
                </a:buBlip>
              </a:pPr>
              <a:r>
                <a:rPr lang="en-US" sz="2400" kern="0" dirty="0" smtClean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latin typeface="Calibri" pitchFamily="34" charset="0"/>
                  <a:ea typeface="+mj-ea"/>
                  <a:cs typeface="+mj-cs"/>
                </a:rPr>
                <a:t> Sc</a:t>
              </a:r>
            </a:p>
          </p:txBody>
        </p:sp>
        <p:sp>
          <p:nvSpPr>
            <p:cNvPr id="104" name="Title 1"/>
            <p:cNvSpPr txBox="1">
              <a:spLocks/>
            </p:cNvSpPr>
            <p:nvPr/>
          </p:nvSpPr>
          <p:spPr bwMode="auto">
            <a:xfrm>
              <a:off x="2372807" y="4468789"/>
              <a:ext cx="6572252" cy="588952"/>
            </a:xfrm>
            <a:prstGeom prst="round2SameRect">
              <a:avLst/>
            </a:prstGeom>
            <a:solidFill>
              <a:srgbClr val="2A2AA6"/>
            </a:solidFill>
            <a:ln w="9525">
              <a:noFill/>
              <a:miter lim="800000"/>
              <a:headEnd/>
              <a:tailEnd/>
            </a:ln>
            <a:effectLst>
              <a:outerShdw blurRad="38100" dist="114300" dir="2700000" sx="101000" sy="101000" algn="tl" rotWithShape="0">
                <a:prstClr val="black">
                  <a:alpha val="42000"/>
                </a:prstClr>
              </a:outerShdw>
            </a:effectLst>
          </p:spPr>
          <p:txBody>
            <a:bodyPr vert="horz" wrap="square" lIns="91429" tIns="45714" rIns="91429" bIns="45714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000" kern="0" dirty="0" smtClean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  <a:ea typeface="+mj-ea"/>
                  <a:cs typeface="+mj-cs"/>
                </a:rPr>
                <a:t>List of Solid Targets</a:t>
              </a:r>
              <a:endParaRPr kumimoji="0" lang="en-CA" sz="3000" i="0" u="none" strike="noStrike" kern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5538" name="Picture 2" descr="C:\Users\Mifa\Documents\mifa thesis\figs\Targets\Al-tgt1.jpg"/>
          <p:cNvPicPr>
            <a:picLocks noChangeAspect="1" noChangeArrowheads="1"/>
          </p:cNvPicPr>
          <p:nvPr/>
        </p:nvPicPr>
        <p:blipFill>
          <a:blip r:embed="rId2"/>
          <a:srcRect l="9483" t="10833" r="11853" b="15000"/>
          <a:stretch>
            <a:fillRect/>
          </a:stretch>
        </p:blipFill>
        <p:spPr bwMode="auto">
          <a:xfrm>
            <a:off x="342901" y="1562101"/>
            <a:ext cx="4038600" cy="3667124"/>
          </a:xfrm>
          <a:prstGeom prst="rect">
            <a:avLst/>
          </a:prstGeom>
          <a:noFill/>
        </p:spPr>
      </p:pic>
      <p:pic>
        <p:nvPicPr>
          <p:cNvPr id="65539" name="Picture 3" descr="C:\Users\Mifa\Documents\mifa thesis\figs\Targets\target_can_top.jpg"/>
          <p:cNvPicPr>
            <a:picLocks noChangeAspect="1" noChangeArrowheads="1"/>
          </p:cNvPicPr>
          <p:nvPr/>
        </p:nvPicPr>
        <p:blipFill>
          <a:blip r:embed="rId3" cstate="print"/>
          <a:srcRect l="15656" t="8341" r="18767" b="11697"/>
          <a:stretch>
            <a:fillRect/>
          </a:stretch>
        </p:blipFill>
        <p:spPr bwMode="auto">
          <a:xfrm>
            <a:off x="4819581" y="1562100"/>
            <a:ext cx="4010094" cy="3667126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9111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Compound Solid Targets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70" y="1564996"/>
            <a:ext cx="3106775" cy="363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2381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Targets – LH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</a:t>
            </a:r>
            <a:endParaRPr lang="en-CA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3833780" y="1560286"/>
            <a:ext cx="4396902" cy="485776"/>
          </a:xfrm>
          <a:prstGeom prst="round2Same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LH</a:t>
            </a:r>
            <a:r>
              <a:rPr kumimoji="0" lang="en-US" sz="3200" i="0" u="none" strike="noStrike" kern="0" normalizeH="0" baseline="-2500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2</a:t>
            </a: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Target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3832698" y="2046063"/>
            <a:ext cx="4396902" cy="240920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kumimoji="0" lang="en-US" sz="24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Aluminum cylinder 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Diameter of 26.62 cm 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16L of LH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2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kumimoji="0" lang="en-US" sz="24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kept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at ~ 17 K 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3297677" y="2039582"/>
            <a:ext cx="5680953" cy="3155009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kumimoji="0" lang="en-US" sz="2400" b="1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σ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cap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 «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σ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scatt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ea typeface="+mj-ea"/>
                <a:cs typeface="Times New Roman"/>
              </a:rPr>
              <a:t>  </a:t>
            </a:r>
            <a:endParaRPr kumimoji="0" lang="en-US" sz="2400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chemeClr val="bg1">
                  <a:lumMod val="1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Para-H</a:t>
            </a:r>
            <a:r>
              <a:rPr lang="en-US" sz="20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2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: capture and coherent scatter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Ortho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-H</a:t>
            </a:r>
            <a:r>
              <a:rPr lang="en-US" sz="20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 coherent and incoherent scatter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  <a:p>
            <a:pPr lvl="0" eaLnBrk="1" hangingPunct="1">
              <a:lnSpc>
                <a:spcPct val="1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978275" y="3662363"/>
          <a:ext cx="7551738" cy="1479550"/>
        </p:xfrm>
        <a:graphic>
          <a:graphicData uri="http://schemas.openxmlformats.org/presentationml/2006/ole">
            <p:oleObj spid="_x0000_s22530" name="Document" r:id="rId6" imgW="7551232" imgH="1478894" progId="Word.Document.12">
              <p:link updateAutomatic="1"/>
            </p:oleObj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 bwMode="auto">
          <a:xfrm>
            <a:off x="3298759" y="1553806"/>
            <a:ext cx="5680953" cy="485776"/>
          </a:xfrm>
          <a:prstGeom prst="round2Same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Cross sections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pic>
        <p:nvPicPr>
          <p:cNvPr id="3" name="Picture 3" descr="C:\Users\Mifa\Documents\mifa thesis\figs\LH2\lh2-cross-sections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875" y="893758"/>
            <a:ext cx="8389089" cy="55708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 rot="16200000">
            <a:off x="-1" y="281762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25000"/>
                  </a:schemeClr>
                </a:solidFill>
              </a:rPr>
              <a:t>Cross Section</a:t>
            </a:r>
            <a:endParaRPr lang="en-CA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0112" y="56990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25000"/>
                  </a:schemeClr>
                </a:solidFill>
              </a:rPr>
              <a:t>meV</a:t>
            </a:r>
            <a:endParaRPr lang="en-CA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86941" y="967563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b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σ</a:t>
            </a:r>
            <a:r>
              <a:rPr lang="en-US" sz="3600" b="1" baseline="-250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r>
              <a:rPr lang="en-US" sz="3600" b="1" baseline="300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ortho</a:t>
            </a:r>
            <a:endParaRPr lang="en-CA" sz="36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9054" y="275383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b="1" dirty="0" smtClean="0">
                <a:solidFill>
                  <a:schemeClr val="bg1">
                    <a:lumMod val="10000"/>
                  </a:schemeClr>
                </a:solidFill>
                <a:latin typeface="Times New Roman"/>
                <a:cs typeface="Times New Roman"/>
              </a:rPr>
              <a:t>σ</a:t>
            </a:r>
            <a:r>
              <a:rPr lang="en-US" sz="3600" b="1" baseline="-25000" dirty="0" smtClean="0">
                <a:solidFill>
                  <a:schemeClr val="bg1">
                    <a:lumMod val="10000"/>
                  </a:schemeClr>
                </a:solidFill>
                <a:latin typeface="Times New Roman"/>
                <a:cs typeface="Times New Roman"/>
              </a:rPr>
              <a:t>s</a:t>
            </a:r>
            <a:r>
              <a:rPr lang="en-US" sz="3600" b="1" baseline="30000" dirty="0" smtClean="0">
                <a:solidFill>
                  <a:schemeClr val="bg1">
                    <a:lumMod val="10000"/>
                  </a:schemeClr>
                </a:solidFill>
                <a:latin typeface="Times New Roman"/>
                <a:cs typeface="Times New Roman"/>
              </a:rPr>
              <a:t>para</a:t>
            </a:r>
            <a:endParaRPr lang="en-CA" sz="3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5982" y="4412511"/>
            <a:ext cx="66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b="1" dirty="0" smtClean="0">
                <a:solidFill>
                  <a:srgbClr val="26269A"/>
                </a:solidFill>
                <a:latin typeface="Times New Roman"/>
                <a:cs typeface="Times New Roman"/>
              </a:rPr>
              <a:t>σ</a:t>
            </a:r>
            <a:r>
              <a:rPr lang="en-US" sz="3600" b="1" baseline="-25000" dirty="0" smtClean="0">
                <a:solidFill>
                  <a:srgbClr val="26269A"/>
                </a:solidFill>
                <a:latin typeface="Times New Roman"/>
                <a:cs typeface="Times New Roman"/>
              </a:rPr>
              <a:t>a</a:t>
            </a:r>
            <a:endParaRPr lang="en-CA" sz="3600" b="1" dirty="0">
              <a:solidFill>
                <a:srgbClr val="26269A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48" grpId="0" animBg="1"/>
      <p:bldP spid="48" grpId="1" animBg="1"/>
      <p:bldP spid="19" grpId="0" animBg="1"/>
      <p:bldP spid="19" grpId="1" animBg="1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9111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Why…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95275" y="2501751"/>
            <a:ext cx="4381500" cy="2942111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1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spcBef>
                <a:spcPts val="1200"/>
              </a:spcBef>
              <a:buBlip>
                <a:blip r:embed="rId2"/>
              </a:buBlip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  Z</a:t>
            </a:r>
            <a:r>
              <a:rPr kumimoji="0" lang="en-US" sz="2800" b="0" u="none" strike="noStrike" kern="0" cap="none" spc="0" normalizeH="0" baseline="3000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0</a:t>
            </a: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 = 91.2 </a:t>
            </a:r>
            <a:r>
              <a:rPr kumimoji="0" lang="en-US" sz="28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GeV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</a:p>
          <a:p>
            <a:pPr lvl="0" eaLnBrk="1" hangingPunct="1">
              <a:spcBef>
                <a:spcPts val="600"/>
              </a:spcBef>
              <a:buBlip>
                <a:blip r:embed="rId2"/>
              </a:buBlip>
            </a:pP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    W</a:t>
            </a:r>
            <a:r>
              <a:rPr kumimoji="0" lang="en-US" sz="2800" b="0" u="none" strike="noStrike" kern="0" cap="none" spc="0" normalizeH="0" baseline="3000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Times New Roman"/>
                <a:ea typeface="+mj-ea"/>
                <a:cs typeface="Times New Roman"/>
              </a:rPr>
              <a:t>±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</a:t>
            </a: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= 80.4 </a:t>
            </a:r>
            <a:r>
              <a:rPr kumimoji="0" lang="en-US" sz="28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GeV </a:t>
            </a:r>
          </a:p>
          <a:p>
            <a:pPr lvl="1" eaLnBrk="1" hangingPunct="1">
              <a:spcBef>
                <a:spcPts val="600"/>
              </a:spcBef>
              <a:buBlip>
                <a:blip r:embed="rId3"/>
              </a:buBlip>
            </a:pP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 range - </a:t>
            </a: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Times New Roman"/>
                <a:ea typeface="+mj-ea"/>
                <a:cs typeface="Times New Roman"/>
              </a:rPr>
              <a:t>≤ 2×10</a:t>
            </a:r>
            <a:r>
              <a:rPr kumimoji="0" lang="en-US" sz="2800" b="0" u="none" strike="noStrike" kern="0" cap="none" spc="0" normalizeH="0" baseline="3000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Times New Roman"/>
                <a:ea typeface="+mj-ea"/>
                <a:cs typeface="Times New Roman"/>
              </a:rPr>
              <a:t>3</a:t>
            </a:r>
            <a:r>
              <a:rPr kumimoji="0" lang="en-US" sz="2800" b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 </a:t>
            </a:r>
            <a:r>
              <a:rPr kumimoji="0" lang="en-US" sz="28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Times New Roman"/>
              </a:rPr>
              <a:t>fm .</a:t>
            </a: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spcBef>
                <a:spcPts val="600"/>
              </a:spcBef>
              <a:buBlip>
                <a:blip r:embed="rId2"/>
              </a:buBlip>
            </a:pP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  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π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,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ρ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ω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≤ 300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MeV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. </a:t>
            </a:r>
          </a:p>
          <a:p>
            <a:pPr lvl="1" eaLnBrk="1" hangingPunct="1">
              <a:spcBef>
                <a:spcPts val="600"/>
              </a:spcBef>
              <a:buBlip>
                <a:blip r:embed="rId3"/>
              </a:buBlip>
            </a:pP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range -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≤ 1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fm .</a:t>
            </a: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spcBef>
                <a:spcPts val="600"/>
              </a:spcBef>
            </a:pP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6357" y="1806426"/>
            <a:ext cx="4381500" cy="69532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Bosons are too heavy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998288" y="2485421"/>
            <a:ext cx="696408" cy="2374601"/>
            <a:chOff x="1495425" y="1628777"/>
            <a:chExt cx="1114095" cy="3600449"/>
          </a:xfrm>
        </p:grpSpPr>
        <p:cxnSp>
          <p:nvCxnSpPr>
            <p:cNvPr id="31" name="Straight Connector 30"/>
            <p:cNvCxnSpPr/>
            <p:nvPr/>
          </p:nvCxnSpPr>
          <p:spPr>
            <a:xfrm rot="16200000" flipH="1">
              <a:off x="1150354" y="1973848"/>
              <a:ext cx="1804233" cy="1114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38100" dist="635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1148432" y="3768139"/>
              <a:ext cx="1817605" cy="110457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38100" dist="88900" dir="198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2"/>
          <p:cNvCxnSpPr/>
          <p:nvPr/>
        </p:nvCxnSpPr>
        <p:spPr>
          <a:xfrm flipV="1">
            <a:off x="5688008" y="3659081"/>
            <a:ext cx="1445172" cy="1275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  <a:effectLst>
            <a:outerShdw blurRad="38100" dist="635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4"/>
          <p:cNvGrpSpPr/>
          <p:nvPr/>
        </p:nvGrpSpPr>
        <p:grpSpPr>
          <a:xfrm rot="10800000">
            <a:off x="8269849" y="2477995"/>
            <a:ext cx="634740" cy="2364326"/>
            <a:chOff x="1504150" y="1636567"/>
            <a:chExt cx="1015441" cy="3584870"/>
          </a:xfrm>
        </p:grpSpPr>
        <p:cxnSp>
          <p:nvCxnSpPr>
            <p:cNvPr id="29" name="Straight Connector 28"/>
            <p:cNvCxnSpPr/>
            <p:nvPr/>
          </p:nvCxnSpPr>
          <p:spPr>
            <a:xfrm rot="5400000" flipV="1">
              <a:off x="1204968" y="1935749"/>
              <a:ext cx="1609442" cy="101107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38100" dist="635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>
              <a:off x="1215726" y="3917571"/>
              <a:ext cx="1606176" cy="100155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38100" dist="88900" dir="198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320980" y="2119596"/>
            <a:ext cx="460516" cy="6128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24917" y="2179829"/>
            <a:ext cx="460516" cy="6128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44365" y="4573647"/>
            <a:ext cx="460516" cy="6128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12925" y="4597297"/>
            <a:ext cx="460516" cy="6128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29210" y="3104798"/>
            <a:ext cx="12073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8000">
                  <a:solidFill>
                    <a:schemeClr val="bg1">
                      <a:lumMod val="1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800" b="1" baseline="30000" dirty="0" smtClean="0">
                <a:ln w="18000">
                  <a:solidFill>
                    <a:schemeClr val="bg1">
                      <a:lumMod val="1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800" b="1" dirty="0" smtClean="0">
                <a:ln w="18000">
                  <a:solidFill>
                    <a:schemeClr val="bg1">
                      <a:lumMod val="1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W</a:t>
            </a:r>
            <a:r>
              <a:rPr lang="en-US" sz="2800" b="1" baseline="30000" dirty="0" smtClean="0">
                <a:ln w="18000">
                  <a:solidFill>
                    <a:schemeClr val="bg1">
                      <a:lumMod val="1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±</a:t>
            </a:r>
            <a:endParaRPr lang="en-US" sz="2800" b="1" dirty="0">
              <a:ln w="18000">
                <a:solidFill>
                  <a:schemeClr val="bg1">
                    <a:lumMod val="1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98975" y="2669513"/>
            <a:ext cx="825280" cy="17802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endParaRPr lang="en-US" sz="11600" b="1" dirty="0">
              <a:ln w="18000">
                <a:solidFill>
                  <a:srgbClr val="C000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6534149" y="3649092"/>
            <a:ext cx="21812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ρ</a:t>
            </a:r>
            <a:r>
              <a:rPr lang="en-US" sz="3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, </a:t>
            </a:r>
            <a:r>
              <a:rPr lang="el-GR" sz="3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ω</a:t>
            </a:r>
            <a:r>
              <a:rPr lang="en-US" sz="3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, </a:t>
            </a:r>
            <a:r>
              <a:rPr lang="el-GR" sz="3600" b="1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π</a:t>
            </a:r>
            <a:r>
              <a:rPr lang="en-US" sz="3600" b="1" baseline="30000" dirty="0" smtClean="0">
                <a:ln w="18000">
                  <a:solidFill>
                    <a:srgbClr val="C0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±</a:t>
            </a:r>
            <a:endParaRPr lang="en-US" sz="3600" b="1" dirty="0">
              <a:ln w="18000">
                <a:solidFill>
                  <a:srgbClr val="C000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34" name="Group 45"/>
          <p:cNvGrpSpPr/>
          <p:nvPr/>
        </p:nvGrpSpPr>
        <p:grpSpPr>
          <a:xfrm>
            <a:off x="7134226" y="3462858"/>
            <a:ext cx="1202574" cy="305538"/>
            <a:chOff x="4451731" y="2516175"/>
            <a:chExt cx="3004796" cy="54769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083182" y="2516175"/>
              <a:ext cx="2373345" cy="1588"/>
            </a:xfrm>
            <a:prstGeom prst="line">
              <a:avLst/>
            </a:prstGeom>
            <a:ln w="31750">
              <a:solidFill>
                <a:srgbClr val="C00000"/>
              </a:solidFill>
            </a:ln>
            <a:effectLst>
              <a:outerShdw blurRad="38100" dist="635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83182" y="3062282"/>
              <a:ext cx="2373345" cy="1588"/>
            </a:xfrm>
            <a:prstGeom prst="line">
              <a:avLst/>
            </a:prstGeom>
            <a:ln w="31750">
              <a:solidFill>
                <a:srgbClr val="C00000"/>
              </a:solidFill>
            </a:ln>
            <a:effectLst>
              <a:outerShdw blurRad="38100" dist="63500" dir="18900000" sx="101000" sy="101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4451731" y="2516175"/>
              <a:ext cx="1314468" cy="547695"/>
            </a:xfrm>
            <a:prstGeom prst="arc">
              <a:avLst>
                <a:gd name="adj1" fmla="val 5671387"/>
                <a:gd name="adj2" fmla="val 16047479"/>
              </a:avLst>
            </a:prstGeom>
            <a:ln w="31750">
              <a:solidFill>
                <a:srgbClr val="C00000"/>
              </a:solidFill>
            </a:ln>
            <a:effectLst>
              <a:outerShdw blurRad="38100" dist="635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8" name="Flowchart: Connector 37"/>
          <p:cNvSpPr/>
          <p:nvPr/>
        </p:nvSpPr>
        <p:spPr>
          <a:xfrm>
            <a:off x="7942522" y="3221665"/>
            <a:ext cx="776555" cy="761378"/>
          </a:xfrm>
          <a:prstGeom prst="flowChartConnector">
            <a:avLst/>
          </a:prstGeom>
          <a:solidFill>
            <a:schemeClr val="bg1">
              <a:lumMod val="25000"/>
            </a:schemeClr>
          </a:solidFill>
          <a:ln>
            <a:solidFill>
              <a:srgbClr val="FF000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40" name="Rectangle 39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42" name="Title 1"/>
          <p:cNvSpPr txBox="1">
            <a:spLocks/>
          </p:cNvSpPr>
          <p:nvPr/>
        </p:nvSpPr>
        <p:spPr bwMode="auto">
          <a:xfrm>
            <a:off x="402487" y="3055751"/>
            <a:ext cx="8209468" cy="26289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2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Explore weak interaction at low energies.  </a:t>
            </a: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The </a:t>
            </a:r>
            <a:r>
              <a:rPr lang="el-GR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Δ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I = ½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rule: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Γ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(K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s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0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→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π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0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π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0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)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»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Γ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(K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+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→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π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+</a:t>
            </a:r>
            <a:r>
              <a:rPr lang="el-GR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π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0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cs typeface="Arial" pitchFamily="34" charset="0"/>
              </a:rPr>
              <a:t>)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  <a:endParaRPr kumimoji="0" lang="en-US" sz="2400" b="0" i="0" u="none" strike="noStrike" kern="0" cap="none" spc="0" normalizeH="0" baseline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buBlip>
                <a:blip r:embed="rId2"/>
              </a:buBlip>
            </a:pPr>
            <a:r>
              <a:rPr lang="en-US" sz="2400" kern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    Probe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strong interaction at low energies.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13094" y="2398526"/>
            <a:ext cx="8209468" cy="65722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Study the weak interaction between hadrons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6" grpId="0" animBg="1"/>
      <p:bldP spid="21" grpId="0"/>
      <p:bldP spid="22" grpId="0"/>
      <p:bldP spid="23" grpId="0"/>
      <p:bldP spid="24" grpId="0"/>
      <p:bldP spid="25" grpId="0"/>
      <p:bldP spid="27" grpId="0"/>
      <p:bldP spid="27" grpId="1"/>
      <p:bldP spid="33" grpId="0"/>
      <p:bldP spid="38" grpId="0" animBg="1"/>
      <p:bldP spid="42" grpId="0" build="allAtOnce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arge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3234" y="1095564"/>
            <a:ext cx="4030133" cy="423045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3463058" y="1717543"/>
            <a:ext cx="5515583" cy="3602481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Ortho-Para conversion - 1030 hrs</a:t>
            </a: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</a:t>
            </a: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</a:t>
            </a:r>
          </a:p>
          <a:p>
            <a:pPr lvl="0" eaLnBrk="1" hangingPunct="1">
              <a:lnSpc>
                <a:spcPct val="20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T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wo FeO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OPCs – 112 hrs</a:t>
            </a:r>
          </a:p>
        </p:txBody>
      </p:sp>
      <p:sp>
        <p:nvSpPr>
          <p:cNvPr id="20" name="Can 19"/>
          <p:cNvSpPr/>
          <p:nvPr/>
        </p:nvSpPr>
        <p:spPr>
          <a:xfrm rot="5400000" flipH="1" flipV="1">
            <a:off x="476951" y="2557480"/>
            <a:ext cx="677334" cy="1631235"/>
          </a:xfrm>
          <a:prstGeom prst="can">
            <a:avLst>
              <a:gd name="adj" fmla="val 13851"/>
            </a:avLst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Left Arrow 22"/>
          <p:cNvSpPr/>
          <p:nvPr/>
        </p:nvSpPr>
        <p:spPr>
          <a:xfrm rot="2140963" flipH="1">
            <a:off x="1778735" y="2054207"/>
            <a:ext cx="896306" cy="567521"/>
          </a:xfrm>
          <a:prstGeom prst="leftArrow">
            <a:avLst>
              <a:gd name="adj1" fmla="val 38506"/>
              <a:gd name="adj2" fmla="val 82184"/>
            </a:avLst>
          </a:prstGeom>
          <a:solidFill>
            <a:srgbClr val="C0000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/>
          <p:cNvSpPr/>
          <p:nvPr/>
        </p:nvSpPr>
        <p:spPr>
          <a:xfrm>
            <a:off x="1163108" y="1705165"/>
            <a:ext cx="1092200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OPC #1</a:t>
            </a:r>
            <a:endParaRPr lang="en-US" sz="22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1809" y="4183094"/>
            <a:ext cx="1085554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OPC #2</a:t>
            </a:r>
            <a:endParaRPr lang="en-US" sz="22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eft Arrow 25"/>
          <p:cNvSpPr/>
          <p:nvPr/>
        </p:nvSpPr>
        <p:spPr>
          <a:xfrm rot="19875947" flipH="1">
            <a:off x="1576175" y="4146573"/>
            <a:ext cx="1114300" cy="634113"/>
          </a:xfrm>
          <a:prstGeom prst="leftArrow">
            <a:avLst>
              <a:gd name="adj1" fmla="val 38506"/>
              <a:gd name="adj2" fmla="val 82184"/>
            </a:avLst>
          </a:prstGeom>
          <a:solidFill>
            <a:srgbClr val="C0000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>
            <a:off x="166769" y="2209851"/>
            <a:ext cx="1364221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LH</a:t>
            </a:r>
            <a:r>
              <a:rPr lang="en-US" sz="2200" baseline="-25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2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target</a:t>
            </a:r>
            <a:endParaRPr lang="en-US" sz="22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eft Arrow 27"/>
          <p:cNvSpPr/>
          <p:nvPr/>
        </p:nvSpPr>
        <p:spPr>
          <a:xfrm rot="3079553" flipH="1">
            <a:off x="1201666" y="2528696"/>
            <a:ext cx="1055554" cy="622313"/>
          </a:xfrm>
          <a:prstGeom prst="leftArrow">
            <a:avLst>
              <a:gd name="adj1" fmla="val 38506"/>
              <a:gd name="adj2" fmla="val 82184"/>
            </a:avLst>
          </a:prstGeom>
          <a:solidFill>
            <a:srgbClr val="0099FF">
              <a:alpha val="7098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-25218" y="3176367"/>
            <a:ext cx="16866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Neutron Beam</a:t>
            </a:r>
            <a:endParaRPr lang="en-US" sz="20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33646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Targets – LH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1592262" y="3231478"/>
          <a:ext cx="7551738" cy="939800"/>
        </p:xfrm>
        <a:graphic>
          <a:graphicData uri="http://schemas.openxmlformats.org/presentationml/2006/ole">
            <p:oleObj spid="_x0000_s23555" name="Document" r:id="rId6" imgW="7551232" imgH="939181" progId="Word.Document.12">
              <p:link updateAutomatic="1"/>
            </p:oleObj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789145" y="2482455"/>
          <a:ext cx="7551738" cy="939800"/>
        </p:xfrm>
        <a:graphic>
          <a:graphicData uri="http://schemas.openxmlformats.org/presentationml/2006/ole">
            <p:oleObj spid="_x0000_s23554" name="Document" r:id="rId7" imgW="7551232" imgH="939181" progId="Word.Document.12">
              <p:link updateAutomatic="1"/>
            </p:oleObj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 bwMode="auto">
          <a:xfrm>
            <a:off x="3464129" y="1231767"/>
            <a:ext cx="5515583" cy="485776"/>
          </a:xfrm>
          <a:prstGeom prst="round2Same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Ortho-to-Para Conversion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2" name="Rectangle 31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5" descr="C:\Users\Mifa\Documents\mifa thesis\figs\LH2\transmission_LH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350" y="1468438"/>
            <a:ext cx="6581775" cy="4684944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586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Targets – LH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3" name="Group 63"/>
          <p:cNvGrpSpPr/>
          <p:nvPr/>
        </p:nvGrpSpPr>
        <p:grpSpPr>
          <a:xfrm>
            <a:off x="1516345" y="2066925"/>
            <a:ext cx="912510" cy="2183341"/>
            <a:chOff x="2624508" y="1143000"/>
            <a:chExt cx="780173" cy="1641957"/>
          </a:xfrm>
        </p:grpSpPr>
        <p:sp>
          <p:nvSpPr>
            <p:cNvPr id="104" name="Pie 103"/>
            <p:cNvSpPr/>
            <p:nvPr/>
          </p:nvSpPr>
          <p:spPr>
            <a:xfrm>
              <a:off x="3033418" y="1295394"/>
              <a:ext cx="363166" cy="1478605"/>
            </a:xfrm>
            <a:prstGeom prst="pie">
              <a:avLst>
                <a:gd name="adj1" fmla="val 2490155"/>
                <a:gd name="adj2" fmla="val 184439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05" name="Can 104"/>
            <p:cNvSpPr/>
            <p:nvPr/>
          </p:nvSpPr>
          <p:spPr>
            <a:xfrm rot="16200000">
              <a:off x="2261709" y="1656576"/>
              <a:ext cx="1491180" cy="765581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 	</a:t>
              </a:r>
              <a:endParaRPr lang="en-CA" sz="900" dirty="0"/>
            </a:p>
          </p:txBody>
        </p:sp>
        <p:sp>
          <p:nvSpPr>
            <p:cNvPr id="106" name="Isosceles Triangle 105"/>
            <p:cNvSpPr/>
            <p:nvPr/>
          </p:nvSpPr>
          <p:spPr>
            <a:xfrm rot="16200000">
              <a:off x="2697804" y="1890403"/>
              <a:ext cx="481517" cy="212398"/>
            </a:xfrm>
            <a:prstGeom prst="triangle">
              <a:avLst>
                <a:gd name="adj" fmla="val 422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7" name="Straight Connector 106"/>
            <p:cNvCxnSpPr>
              <a:stCxn id="106" idx="0"/>
              <a:endCxn id="114" idx="0"/>
            </p:cNvCxnSpPr>
            <p:nvPr/>
          </p:nvCxnSpPr>
          <p:spPr>
            <a:xfrm rot="10800000" flipH="1">
              <a:off x="2832364" y="2029594"/>
              <a:ext cx="357640" cy="435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14" idx="4"/>
              <a:endCxn id="114" idx="0"/>
            </p:cNvCxnSpPr>
            <p:nvPr/>
          </p:nvCxnSpPr>
          <p:spPr>
            <a:xfrm flipH="1">
              <a:off x="3190004" y="1808666"/>
              <a:ext cx="209136" cy="22092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14" idx="0"/>
              <a:endCxn id="114" idx="2"/>
            </p:cNvCxnSpPr>
            <p:nvPr/>
          </p:nvCxnSpPr>
          <p:spPr>
            <a:xfrm rot="10800000" flipH="1" flipV="1">
              <a:off x="3190004" y="2029594"/>
              <a:ext cx="209136" cy="19736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2992192" y="1815830"/>
              <a:ext cx="406948" cy="572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981408" y="2193115"/>
              <a:ext cx="423273" cy="1397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rved Down Arrow 111"/>
            <p:cNvSpPr/>
            <p:nvPr/>
          </p:nvSpPr>
          <p:spPr>
            <a:xfrm>
              <a:off x="2782110" y="1143000"/>
              <a:ext cx="481520" cy="520430"/>
            </a:xfrm>
            <a:prstGeom prst="curvedDownArrow">
              <a:avLst>
                <a:gd name="adj1" fmla="val 17581"/>
                <a:gd name="adj2" fmla="val 40563"/>
                <a:gd name="adj3" fmla="val 56313"/>
              </a:avLst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13" name="Pie 112"/>
            <p:cNvSpPr/>
            <p:nvPr/>
          </p:nvSpPr>
          <p:spPr>
            <a:xfrm>
              <a:off x="2637818" y="1298642"/>
              <a:ext cx="363166" cy="1478605"/>
            </a:xfrm>
            <a:prstGeom prst="pie">
              <a:avLst>
                <a:gd name="adj1" fmla="val 2490155"/>
                <a:gd name="adj2" fmla="val 18443900"/>
              </a:avLst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14" name="Isosceles Triangle 113"/>
            <p:cNvSpPr/>
            <p:nvPr/>
          </p:nvSpPr>
          <p:spPr>
            <a:xfrm rot="16200000">
              <a:off x="3085427" y="1913243"/>
              <a:ext cx="418290" cy="209136"/>
            </a:xfrm>
            <a:prstGeom prst="triangle">
              <a:avLst>
                <a:gd name="adj" fmla="val 471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4" name="Cube 33"/>
          <p:cNvSpPr/>
          <p:nvPr/>
        </p:nvSpPr>
        <p:spPr>
          <a:xfrm flipH="1">
            <a:off x="7752692" y="2813046"/>
            <a:ext cx="448333" cy="879372"/>
          </a:xfrm>
          <a:prstGeom prst="cube">
            <a:avLst>
              <a:gd name="adj" fmla="val 4799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35" name="Can 34"/>
          <p:cNvSpPr/>
          <p:nvPr/>
        </p:nvSpPr>
        <p:spPr>
          <a:xfrm rot="16200000">
            <a:off x="7396696" y="2872131"/>
            <a:ext cx="219842" cy="768572"/>
          </a:xfrm>
          <a:prstGeom prst="can">
            <a:avLst>
              <a:gd name="adj" fmla="val 40945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36" name="Cube 35"/>
          <p:cNvSpPr/>
          <p:nvPr/>
        </p:nvSpPr>
        <p:spPr>
          <a:xfrm flipH="1">
            <a:off x="7008900" y="2537628"/>
            <a:ext cx="448333" cy="1438974"/>
          </a:xfrm>
          <a:prstGeom prst="cube">
            <a:avLst>
              <a:gd name="adj" fmla="val 93636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37" name="Oval 36"/>
          <p:cNvSpPr/>
          <p:nvPr/>
        </p:nvSpPr>
        <p:spPr>
          <a:xfrm>
            <a:off x="7180671" y="3146498"/>
            <a:ext cx="60336" cy="2233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38" name="Flowchart: Connector 37"/>
          <p:cNvSpPr/>
          <p:nvPr/>
        </p:nvSpPr>
        <p:spPr>
          <a:xfrm>
            <a:off x="7460199" y="3103203"/>
            <a:ext cx="298891" cy="299786"/>
          </a:xfrm>
          <a:prstGeom prst="flowChartConnector">
            <a:avLst/>
          </a:prstGeom>
          <a:gradFill flip="none" rotWithShape="1">
            <a:gsLst>
              <a:gs pos="60000">
                <a:srgbClr val="5E9EFF">
                  <a:alpha val="73000"/>
                </a:srgbClr>
              </a:gs>
              <a:gs pos="9000">
                <a:srgbClr val="85C2FF">
                  <a:alpha val="49000"/>
                </a:srgbClr>
              </a:gs>
              <a:gs pos="15000">
                <a:srgbClr val="C4D6EB">
                  <a:alpha val="39000"/>
                </a:srgbClr>
              </a:gs>
              <a:gs pos="92000">
                <a:srgbClr val="FFEBF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39" name="Can 38"/>
          <p:cNvSpPr/>
          <p:nvPr/>
        </p:nvSpPr>
        <p:spPr>
          <a:xfrm rot="16200000">
            <a:off x="6743768" y="2862178"/>
            <a:ext cx="439686" cy="779273"/>
          </a:xfrm>
          <a:prstGeom prst="can">
            <a:avLst>
              <a:gd name="adj" fmla="val 40945"/>
            </a:avLst>
          </a:prstGeom>
          <a:gradFill flip="none" rotWithShape="1">
            <a:gsLst>
              <a:gs pos="14000">
                <a:srgbClr val="FFFF00">
                  <a:alpha val="2200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grpSp>
        <p:nvGrpSpPr>
          <p:cNvPr id="40" name="Group 221"/>
          <p:cNvGrpSpPr/>
          <p:nvPr/>
        </p:nvGrpSpPr>
        <p:grpSpPr>
          <a:xfrm>
            <a:off x="5384384" y="2415119"/>
            <a:ext cx="1495793" cy="1671855"/>
            <a:chOff x="5372098" y="2819402"/>
            <a:chExt cx="1278866" cy="1257300"/>
          </a:xfrm>
        </p:grpSpPr>
        <p:grpSp>
          <p:nvGrpSpPr>
            <p:cNvPr id="52" name="Group 141"/>
            <p:cNvGrpSpPr/>
            <p:nvPr/>
          </p:nvGrpSpPr>
          <p:grpSpPr>
            <a:xfrm>
              <a:off x="6057898" y="2819402"/>
              <a:ext cx="593066" cy="1257300"/>
              <a:chOff x="5181600" y="3086100"/>
              <a:chExt cx="952500" cy="2305050"/>
            </a:xfrm>
            <a:solidFill>
              <a:srgbClr val="6666FF"/>
            </a:solidFill>
          </p:grpSpPr>
          <p:sp>
            <p:nvSpPr>
              <p:cNvPr id="92" name="Cube 91"/>
              <p:cNvSpPr/>
              <p:nvPr/>
            </p:nvSpPr>
            <p:spPr>
              <a:xfrm rot="16200000">
                <a:off x="5210175" y="4391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3" name="Cube 92"/>
              <p:cNvSpPr/>
              <p:nvPr/>
            </p:nvSpPr>
            <p:spPr>
              <a:xfrm rot="16200000">
                <a:off x="5172075" y="3933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4" name="Cube 93"/>
              <p:cNvSpPr/>
              <p:nvPr/>
            </p:nvSpPr>
            <p:spPr>
              <a:xfrm rot="16200000">
                <a:off x="53244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5" name="Cube 94"/>
              <p:cNvSpPr/>
              <p:nvPr/>
            </p:nvSpPr>
            <p:spPr>
              <a:xfrm rot="16200000">
                <a:off x="5438775" y="48863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6" name="Cube 95"/>
              <p:cNvSpPr/>
              <p:nvPr/>
            </p:nvSpPr>
            <p:spPr>
              <a:xfrm rot="16200000">
                <a:off x="55530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Cube 96"/>
              <p:cNvSpPr/>
              <p:nvPr/>
            </p:nvSpPr>
            <p:spPr>
              <a:xfrm rot="16200000">
                <a:off x="5629275" y="44291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" name="Cube 97"/>
              <p:cNvSpPr/>
              <p:nvPr/>
            </p:nvSpPr>
            <p:spPr>
              <a:xfrm rot="16200000">
                <a:off x="5629275" y="4010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" name="Cube 98"/>
              <p:cNvSpPr/>
              <p:nvPr/>
            </p:nvSpPr>
            <p:spPr>
              <a:xfrm rot="16200000">
                <a:off x="5172075" y="35147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0" name="Cube 99"/>
              <p:cNvSpPr/>
              <p:nvPr/>
            </p:nvSpPr>
            <p:spPr>
              <a:xfrm rot="16200000">
                <a:off x="5248275" y="3171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" name="Cube 100"/>
              <p:cNvSpPr/>
              <p:nvPr/>
            </p:nvSpPr>
            <p:spPr>
              <a:xfrm rot="16200000">
                <a:off x="5362575" y="30956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" name="Cube 101"/>
              <p:cNvSpPr/>
              <p:nvPr/>
            </p:nvSpPr>
            <p:spPr>
              <a:xfrm rot="16200000">
                <a:off x="5476875" y="3209926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" name="Cube 102"/>
              <p:cNvSpPr/>
              <p:nvPr/>
            </p:nvSpPr>
            <p:spPr>
              <a:xfrm rot="16200000">
                <a:off x="5591175" y="3552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3" name="Group 181"/>
            <p:cNvGrpSpPr/>
            <p:nvPr/>
          </p:nvGrpSpPr>
          <p:grpSpPr>
            <a:xfrm>
              <a:off x="5829298" y="2819402"/>
              <a:ext cx="593066" cy="1257300"/>
              <a:chOff x="5181600" y="3086100"/>
              <a:chExt cx="952500" cy="2305050"/>
            </a:xfrm>
            <a:solidFill>
              <a:srgbClr val="6666FF"/>
            </a:solidFill>
          </p:grpSpPr>
          <p:sp>
            <p:nvSpPr>
              <p:cNvPr id="80" name="Cube 79"/>
              <p:cNvSpPr/>
              <p:nvPr/>
            </p:nvSpPr>
            <p:spPr>
              <a:xfrm rot="16200000">
                <a:off x="5210175" y="4391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1" name="Cube 80"/>
              <p:cNvSpPr/>
              <p:nvPr/>
            </p:nvSpPr>
            <p:spPr>
              <a:xfrm rot="16200000">
                <a:off x="5172075" y="3933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2" name="Cube 81"/>
              <p:cNvSpPr/>
              <p:nvPr/>
            </p:nvSpPr>
            <p:spPr>
              <a:xfrm rot="16200000">
                <a:off x="53244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3" name="Cube 82"/>
              <p:cNvSpPr/>
              <p:nvPr/>
            </p:nvSpPr>
            <p:spPr>
              <a:xfrm rot="16200000">
                <a:off x="5438775" y="48863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4" name="Cube 83"/>
              <p:cNvSpPr/>
              <p:nvPr/>
            </p:nvSpPr>
            <p:spPr>
              <a:xfrm rot="16200000">
                <a:off x="55530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5" name="Cube 84"/>
              <p:cNvSpPr/>
              <p:nvPr/>
            </p:nvSpPr>
            <p:spPr>
              <a:xfrm rot="16200000">
                <a:off x="5629275" y="44291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" name="Cube 85"/>
              <p:cNvSpPr/>
              <p:nvPr/>
            </p:nvSpPr>
            <p:spPr>
              <a:xfrm rot="16200000">
                <a:off x="5629274" y="4010025"/>
                <a:ext cx="514351" cy="495299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7" name="Cube 86"/>
              <p:cNvSpPr/>
              <p:nvPr/>
            </p:nvSpPr>
            <p:spPr>
              <a:xfrm rot="16200000">
                <a:off x="5172075" y="35147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" name="Cube 87"/>
              <p:cNvSpPr/>
              <p:nvPr/>
            </p:nvSpPr>
            <p:spPr>
              <a:xfrm rot="16200000">
                <a:off x="5248275" y="3171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" name="Cube 88"/>
              <p:cNvSpPr/>
              <p:nvPr/>
            </p:nvSpPr>
            <p:spPr>
              <a:xfrm rot="16200000">
                <a:off x="5362575" y="30956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" name="Cube 89"/>
              <p:cNvSpPr/>
              <p:nvPr/>
            </p:nvSpPr>
            <p:spPr>
              <a:xfrm rot="16200000">
                <a:off x="5476875" y="3209926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" name="Cube 90"/>
              <p:cNvSpPr/>
              <p:nvPr/>
            </p:nvSpPr>
            <p:spPr>
              <a:xfrm rot="16200000">
                <a:off x="5591175" y="3552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4" name="Group 194"/>
            <p:cNvGrpSpPr/>
            <p:nvPr/>
          </p:nvGrpSpPr>
          <p:grpSpPr>
            <a:xfrm>
              <a:off x="5600698" y="2819402"/>
              <a:ext cx="593066" cy="1257300"/>
              <a:chOff x="5181600" y="3086100"/>
              <a:chExt cx="952500" cy="2305050"/>
            </a:xfrm>
            <a:solidFill>
              <a:srgbClr val="6666FF"/>
            </a:solidFill>
          </p:grpSpPr>
          <p:sp>
            <p:nvSpPr>
              <p:cNvPr id="68" name="Cube 67"/>
              <p:cNvSpPr/>
              <p:nvPr/>
            </p:nvSpPr>
            <p:spPr>
              <a:xfrm rot="16200000">
                <a:off x="5210175" y="4391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Cube 68"/>
              <p:cNvSpPr/>
              <p:nvPr/>
            </p:nvSpPr>
            <p:spPr>
              <a:xfrm rot="16200000">
                <a:off x="5172075" y="3933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Cube 69"/>
              <p:cNvSpPr/>
              <p:nvPr/>
            </p:nvSpPr>
            <p:spPr>
              <a:xfrm rot="16200000">
                <a:off x="53244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" name="Cube 70"/>
              <p:cNvSpPr/>
              <p:nvPr/>
            </p:nvSpPr>
            <p:spPr>
              <a:xfrm rot="16200000">
                <a:off x="5438775" y="48863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" name="Cube 71"/>
              <p:cNvSpPr/>
              <p:nvPr/>
            </p:nvSpPr>
            <p:spPr>
              <a:xfrm rot="16200000">
                <a:off x="55530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Cube 72"/>
              <p:cNvSpPr/>
              <p:nvPr/>
            </p:nvSpPr>
            <p:spPr>
              <a:xfrm rot="16200000">
                <a:off x="5629275" y="44291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Cube 73"/>
              <p:cNvSpPr/>
              <p:nvPr/>
            </p:nvSpPr>
            <p:spPr>
              <a:xfrm rot="16200000">
                <a:off x="5629275" y="4010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5" name="Cube 74"/>
              <p:cNvSpPr/>
              <p:nvPr/>
            </p:nvSpPr>
            <p:spPr>
              <a:xfrm rot="16200000">
                <a:off x="5172075" y="35147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6" name="Cube 75"/>
              <p:cNvSpPr/>
              <p:nvPr/>
            </p:nvSpPr>
            <p:spPr>
              <a:xfrm rot="16200000">
                <a:off x="5248275" y="3171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7" name="Cube 76"/>
              <p:cNvSpPr/>
              <p:nvPr/>
            </p:nvSpPr>
            <p:spPr>
              <a:xfrm rot="16200000">
                <a:off x="5362575" y="30956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" name="Cube 77"/>
              <p:cNvSpPr/>
              <p:nvPr/>
            </p:nvSpPr>
            <p:spPr>
              <a:xfrm rot="16200000">
                <a:off x="5476875" y="3209926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9" name="Cube 78"/>
              <p:cNvSpPr/>
              <p:nvPr/>
            </p:nvSpPr>
            <p:spPr>
              <a:xfrm rot="16200000">
                <a:off x="5591175" y="3552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5" name="Group 207"/>
            <p:cNvGrpSpPr/>
            <p:nvPr/>
          </p:nvGrpSpPr>
          <p:grpSpPr>
            <a:xfrm>
              <a:off x="5372098" y="2819402"/>
              <a:ext cx="593066" cy="1257300"/>
              <a:chOff x="5181600" y="3086100"/>
              <a:chExt cx="952500" cy="2305050"/>
            </a:xfrm>
            <a:solidFill>
              <a:srgbClr val="6666FF"/>
            </a:solidFill>
          </p:grpSpPr>
          <p:sp>
            <p:nvSpPr>
              <p:cNvPr id="56" name="Cube 55"/>
              <p:cNvSpPr/>
              <p:nvPr/>
            </p:nvSpPr>
            <p:spPr>
              <a:xfrm rot="16200000">
                <a:off x="5210175" y="4391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Cube 56"/>
              <p:cNvSpPr/>
              <p:nvPr/>
            </p:nvSpPr>
            <p:spPr>
              <a:xfrm rot="16200000">
                <a:off x="5172075" y="3933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Cube 57"/>
              <p:cNvSpPr/>
              <p:nvPr/>
            </p:nvSpPr>
            <p:spPr>
              <a:xfrm rot="16200000">
                <a:off x="53244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" name="Cube 58"/>
              <p:cNvSpPr/>
              <p:nvPr/>
            </p:nvSpPr>
            <p:spPr>
              <a:xfrm rot="16200000">
                <a:off x="5438775" y="48863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0" name="Cube 59"/>
              <p:cNvSpPr/>
              <p:nvPr/>
            </p:nvSpPr>
            <p:spPr>
              <a:xfrm rot="16200000">
                <a:off x="5553075" y="4772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Cube 60"/>
              <p:cNvSpPr/>
              <p:nvPr/>
            </p:nvSpPr>
            <p:spPr>
              <a:xfrm rot="16200000">
                <a:off x="5629275" y="44291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Cube 61"/>
              <p:cNvSpPr/>
              <p:nvPr/>
            </p:nvSpPr>
            <p:spPr>
              <a:xfrm rot="16200000">
                <a:off x="5629275" y="40100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Cube 62"/>
              <p:cNvSpPr/>
              <p:nvPr/>
            </p:nvSpPr>
            <p:spPr>
              <a:xfrm rot="16200000">
                <a:off x="5172075" y="35147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Cube 63"/>
              <p:cNvSpPr/>
              <p:nvPr/>
            </p:nvSpPr>
            <p:spPr>
              <a:xfrm rot="16200000">
                <a:off x="5248275" y="3171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Cube 64"/>
              <p:cNvSpPr/>
              <p:nvPr/>
            </p:nvSpPr>
            <p:spPr>
              <a:xfrm rot="16200000">
                <a:off x="5362575" y="30956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" name="Cube 65"/>
              <p:cNvSpPr/>
              <p:nvPr/>
            </p:nvSpPr>
            <p:spPr>
              <a:xfrm rot="16200000">
                <a:off x="5476875" y="3209926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Cube 66"/>
              <p:cNvSpPr/>
              <p:nvPr/>
            </p:nvSpPr>
            <p:spPr>
              <a:xfrm rot="16200000">
                <a:off x="5591175" y="3552825"/>
                <a:ext cx="514350" cy="495300"/>
              </a:xfrm>
              <a:prstGeom prst="cube">
                <a:avLst>
                  <a:gd name="adj" fmla="val 21364"/>
                </a:avLst>
              </a:prstGeom>
              <a:grp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41" name="Oval 40"/>
          <p:cNvSpPr/>
          <p:nvPr/>
        </p:nvSpPr>
        <p:spPr>
          <a:xfrm>
            <a:off x="5492146" y="2871076"/>
            <a:ext cx="222813" cy="75993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Can 41"/>
          <p:cNvSpPr/>
          <p:nvPr/>
        </p:nvSpPr>
        <p:spPr>
          <a:xfrm rot="16200000">
            <a:off x="5134475" y="2937506"/>
            <a:ext cx="439686" cy="623699"/>
          </a:xfrm>
          <a:prstGeom prst="can">
            <a:avLst>
              <a:gd name="adj" fmla="val 40945"/>
            </a:avLst>
          </a:prstGeom>
          <a:gradFill flip="none" rotWithShape="1">
            <a:gsLst>
              <a:gs pos="50000">
                <a:srgbClr val="FFFF00">
                  <a:alpha val="3000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43" name="Can 42"/>
          <p:cNvSpPr/>
          <p:nvPr/>
        </p:nvSpPr>
        <p:spPr>
          <a:xfrm rot="16200000">
            <a:off x="4160091" y="2707977"/>
            <a:ext cx="1179160" cy="1085098"/>
          </a:xfrm>
          <a:prstGeom prst="can">
            <a:avLst>
              <a:gd name="adj" fmla="val 36518"/>
            </a:avLst>
          </a:prstGeom>
          <a:solidFill>
            <a:srgbClr val="B4DE86"/>
          </a:solidFill>
          <a:ln>
            <a:noFill/>
          </a:ln>
          <a:scene3d>
            <a:camera prst="orthographicFront"/>
            <a:lightRig rig="two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44" name="Can 43"/>
          <p:cNvSpPr/>
          <p:nvPr/>
        </p:nvSpPr>
        <p:spPr>
          <a:xfrm rot="16200000">
            <a:off x="3941816" y="2937505"/>
            <a:ext cx="439686" cy="623699"/>
          </a:xfrm>
          <a:prstGeom prst="can">
            <a:avLst>
              <a:gd name="adj" fmla="val 40945"/>
            </a:avLst>
          </a:prstGeom>
          <a:gradFill flip="none" rotWithShape="1">
            <a:gsLst>
              <a:gs pos="50000">
                <a:srgbClr val="FFFF00">
                  <a:alpha val="2800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45" name="Cube 44"/>
          <p:cNvSpPr/>
          <p:nvPr/>
        </p:nvSpPr>
        <p:spPr>
          <a:xfrm flipH="1">
            <a:off x="3684523" y="2804754"/>
            <a:ext cx="448333" cy="879372"/>
          </a:xfrm>
          <a:prstGeom prst="cube">
            <a:avLst>
              <a:gd name="adj" fmla="val 4799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46" name="Can 45"/>
          <p:cNvSpPr/>
          <p:nvPr/>
        </p:nvSpPr>
        <p:spPr>
          <a:xfrm rot="16200000">
            <a:off x="3231649" y="2839139"/>
            <a:ext cx="439686" cy="835166"/>
          </a:xfrm>
          <a:prstGeom prst="can">
            <a:avLst>
              <a:gd name="adj" fmla="val 40945"/>
            </a:avLst>
          </a:prstGeom>
          <a:gradFill flip="none" rotWithShape="1">
            <a:gsLst>
              <a:gs pos="50000">
                <a:srgbClr val="FFFF00">
                  <a:alpha val="1800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47" name="Can 46"/>
          <p:cNvSpPr/>
          <p:nvPr/>
        </p:nvSpPr>
        <p:spPr>
          <a:xfrm rot="16200000">
            <a:off x="2951535" y="3029038"/>
            <a:ext cx="679516" cy="448333"/>
          </a:xfrm>
          <a:prstGeom prst="can">
            <a:avLst>
              <a:gd name="adj" fmla="val 50000"/>
            </a:avLst>
          </a:prstGeom>
          <a:solidFill>
            <a:srgbClr val="00B0F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 	</a:t>
            </a:r>
            <a:endParaRPr lang="en-CA" sz="900" dirty="0"/>
          </a:p>
        </p:txBody>
      </p:sp>
      <p:sp>
        <p:nvSpPr>
          <p:cNvPr id="49" name="Can 48"/>
          <p:cNvSpPr/>
          <p:nvPr/>
        </p:nvSpPr>
        <p:spPr>
          <a:xfrm rot="16200000">
            <a:off x="2512973" y="2736971"/>
            <a:ext cx="439686" cy="1024763"/>
          </a:xfrm>
          <a:prstGeom prst="can">
            <a:avLst>
              <a:gd name="adj" fmla="val 40945"/>
            </a:avLst>
          </a:prstGeom>
          <a:gradFill flip="none" rotWithShape="1">
            <a:gsLst>
              <a:gs pos="50000">
                <a:srgbClr val="FFFF00">
                  <a:alpha val="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50" name="Cube 49"/>
          <p:cNvSpPr/>
          <p:nvPr/>
        </p:nvSpPr>
        <p:spPr>
          <a:xfrm flipH="1">
            <a:off x="2487811" y="2804753"/>
            <a:ext cx="448333" cy="879372"/>
          </a:xfrm>
          <a:prstGeom prst="cube">
            <a:avLst>
              <a:gd name="adj" fmla="val 4799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51" name="Can 50"/>
          <p:cNvSpPr/>
          <p:nvPr/>
        </p:nvSpPr>
        <p:spPr>
          <a:xfrm rot="16200000">
            <a:off x="1515265" y="2325946"/>
            <a:ext cx="439686" cy="1861551"/>
          </a:xfrm>
          <a:prstGeom prst="can">
            <a:avLst>
              <a:gd name="adj" fmla="val 40945"/>
            </a:avLst>
          </a:prstGeom>
          <a:gradFill flip="none" rotWithShape="1">
            <a:gsLst>
              <a:gs pos="50000">
                <a:srgbClr val="FFFF00">
                  <a:alpha val="23000"/>
                </a:srgbClr>
              </a:gs>
              <a:gs pos="100000">
                <a:srgbClr val="FFFF0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00" dirty="0"/>
          </a:p>
        </p:txBody>
      </p:sp>
      <p:sp>
        <p:nvSpPr>
          <p:cNvPr id="115" name="Rectangle 114"/>
          <p:cNvSpPr/>
          <p:nvPr/>
        </p:nvSpPr>
        <p:spPr>
          <a:xfrm>
            <a:off x="3638019" y="3605510"/>
            <a:ext cx="6848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M2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724244" y="3586460"/>
            <a:ext cx="6848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M3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504794" y="2033885"/>
            <a:ext cx="7777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LH</a:t>
            </a:r>
            <a:r>
              <a:rPr lang="en-US" sz="2800" b="0" cap="none" spc="0" baseline="-25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2800" b="0" cap="none" spc="0" baseline="-250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8" name="Left Arrow 117"/>
          <p:cNvSpPr/>
          <p:nvPr/>
        </p:nvSpPr>
        <p:spPr>
          <a:xfrm rot="3079553" flipH="1">
            <a:off x="5083219" y="2548873"/>
            <a:ext cx="641173" cy="278828"/>
          </a:xfrm>
          <a:prstGeom prst="leftArrow">
            <a:avLst>
              <a:gd name="adj1" fmla="val 17106"/>
              <a:gd name="adj2" fmla="val 75878"/>
            </a:avLst>
          </a:prstGeom>
          <a:noFill/>
          <a:ln>
            <a:solidFill>
              <a:srgbClr val="0000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200025" y="1431792"/>
            <a:ext cx="8692891" cy="2873508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2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Full measurement:</a:t>
            </a:r>
          </a:p>
          <a:p>
            <a:pPr lvl="0" eaLnBrk="1" hangingPunct="1">
              <a:lnSpc>
                <a:spcPct val="2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Empty measurement:</a:t>
            </a:r>
          </a:p>
          <a:p>
            <a:pPr lvl="0" eaLnBrk="1" hangingPunct="1">
              <a:lnSpc>
                <a:spcPct val="250000"/>
              </a:lnSpc>
              <a:buBlip>
                <a:blip r:embed="rId5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chemeClr val="bg1">
                    <a:lumMod val="1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Resulting in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Times New Roman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201096" y="946017"/>
            <a:ext cx="8692891" cy="485776"/>
          </a:xfrm>
          <a:prstGeom prst="round2Same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Transmission Through LH</a:t>
            </a:r>
            <a:r>
              <a:rPr kumimoji="0" lang="en-US" sz="3200" i="0" u="none" strike="noStrike" kern="0" normalizeH="0" baseline="-2500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2</a:t>
            </a:r>
            <a:endParaRPr kumimoji="0" lang="en-CA" sz="3200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3454400" y="2270125"/>
          <a:ext cx="7551738" cy="1192213"/>
        </p:xfrm>
        <a:graphic>
          <a:graphicData uri="http://schemas.openxmlformats.org/presentationml/2006/ole">
            <p:oleObj spid="_x0000_s24581" name="Document" r:id="rId6" imgW="7551232" imgH="1191912" progId="Word.Document.12">
              <p:link updateAutomatic="1"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430338" y="1458913"/>
          <a:ext cx="7551737" cy="1100137"/>
        </p:xfrm>
        <a:graphic>
          <a:graphicData uri="http://schemas.openxmlformats.org/presentationml/2006/ole">
            <p:oleObj spid="_x0000_s24580" name="Document" r:id="rId7" imgW="7551232" imgH="1100338" progId="Word.Document.12">
              <p:link updateAutomatic="1"/>
            </p:oleObj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625475" y="3267075"/>
          <a:ext cx="7551738" cy="1158875"/>
        </p:xfrm>
        <a:graphic>
          <a:graphicData uri="http://schemas.openxmlformats.org/presentationml/2006/ole">
            <p:oleObj spid="_x0000_s24584" name="Document" r:id="rId8" imgW="7551232" imgH="1159465" progId="Word.Document.12">
              <p:link updateAutomatic="1"/>
            </p:oleObj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124" name="Down Arrow 123"/>
          <p:cNvSpPr/>
          <p:nvPr/>
        </p:nvSpPr>
        <p:spPr bwMode="auto">
          <a:xfrm>
            <a:off x="6528390" y="3774558"/>
            <a:ext cx="669851" cy="1254642"/>
          </a:xfrm>
          <a:prstGeom prst="downArrow">
            <a:avLst/>
          </a:prstGeom>
          <a:noFill/>
          <a:ln w="3175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080058" y="5061949"/>
            <a:ext cx="36695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8000">
                  <a:solidFill>
                    <a:srgbClr val="000099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Para: 99.98%</a:t>
            </a:r>
            <a:endParaRPr lang="en-US" sz="4400" b="1" dirty="0">
              <a:ln w="18000">
                <a:solidFill>
                  <a:srgbClr val="000099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4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0.03357 L 0.30972 -0.08587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" y="-6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115" grpId="0"/>
      <p:bldP spid="115" grpId="1"/>
      <p:bldP spid="116" grpId="0"/>
      <p:bldP spid="116" grpId="1"/>
      <p:bldP spid="117" grpId="0"/>
      <p:bldP spid="117" grpId="1"/>
      <p:bldP spid="117" grpId="2"/>
      <p:bldP spid="118" grpId="0" animBg="1"/>
      <p:bldP spid="118" grpId="1" animBg="1"/>
      <p:bldP spid="118" grpId="2" animBg="1"/>
      <p:bldP spid="48" grpId="0" uiExpand="1" build="allAtOnce" animBg="1"/>
      <p:bldP spid="48" grpId="1" build="allAtOnce" animBg="1"/>
      <p:bldP spid="19" grpId="0" animBg="1"/>
      <p:bldP spid="19" grpId="1" animBg="1"/>
      <p:bldP spid="124" grpId="0" animBg="1"/>
      <p:bldP spid="1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/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Data Analysis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48"/>
          <p:cNvGrpSpPr/>
          <p:nvPr/>
        </p:nvGrpSpPr>
        <p:grpSpPr>
          <a:xfrm>
            <a:off x="1140421" y="2355730"/>
            <a:ext cx="6879629" cy="4864219"/>
            <a:chOff x="188261" y="1719287"/>
            <a:chExt cx="7291445" cy="5177670"/>
          </a:xfrm>
        </p:grpSpPr>
        <p:grpSp>
          <p:nvGrpSpPr>
            <p:cNvPr id="3" name="Group 34"/>
            <p:cNvGrpSpPr/>
            <p:nvPr/>
          </p:nvGrpSpPr>
          <p:grpSpPr>
            <a:xfrm>
              <a:off x="188261" y="1968482"/>
              <a:ext cx="6209392" cy="3289320"/>
              <a:chOff x="138436" y="832642"/>
              <a:chExt cx="8593432" cy="4425158"/>
            </a:xfrm>
          </p:grpSpPr>
          <p:sp>
            <p:nvSpPr>
              <p:cNvPr id="53" name="Flowchart: Connector 52"/>
              <p:cNvSpPr/>
              <p:nvPr/>
            </p:nvSpPr>
            <p:spPr>
              <a:xfrm>
                <a:off x="4196143" y="908790"/>
                <a:ext cx="4459803" cy="4313949"/>
              </a:xfrm>
              <a:prstGeom prst="flowChartConnec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34000">
                    <a:srgbClr val="E6DB00"/>
                  </a:gs>
                  <a:gs pos="63000">
                    <a:srgbClr val="FFFFCC"/>
                  </a:gs>
                  <a:gs pos="63000">
                    <a:schemeClr val="bg1">
                      <a:alpha val="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/>
                </a:solidFill>
              </a:ln>
              <a:effectLst>
                <a:softEdge rad="127000"/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Cross 53"/>
              <p:cNvSpPr/>
              <p:nvPr/>
            </p:nvSpPr>
            <p:spPr>
              <a:xfrm>
                <a:off x="1494889" y="2707794"/>
                <a:ext cx="439403" cy="451511"/>
              </a:xfrm>
              <a:prstGeom prst="plus">
                <a:avLst>
                  <a:gd name="adj" fmla="val 37500"/>
                </a:avLst>
              </a:prstGeom>
              <a:solidFill>
                <a:schemeClr val="bg2">
                  <a:lumMod val="50000"/>
                </a:schemeClr>
              </a:solidFill>
              <a:ln w="79375">
                <a:solidFill>
                  <a:schemeClr val="bg2">
                    <a:lumMod val="50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ln w="18415" cmpd="sng">
                    <a:noFill/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grpSp>
            <p:nvGrpSpPr>
              <p:cNvPr id="4" name="Group 126"/>
              <p:cNvGrpSpPr/>
              <p:nvPr/>
            </p:nvGrpSpPr>
            <p:grpSpPr>
              <a:xfrm>
                <a:off x="138436" y="832642"/>
                <a:ext cx="8593432" cy="4425158"/>
                <a:chOff x="138436" y="832642"/>
                <a:chExt cx="8593432" cy="442515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7122047" y="3049422"/>
                  <a:ext cx="1609821" cy="5295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rot="16200000" flipH="1">
                  <a:off x="7028768" y="3396567"/>
                  <a:ext cx="1010717" cy="1238547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Flowchart: Connector 2"/>
                <p:cNvSpPr/>
                <p:nvPr/>
              </p:nvSpPr>
              <p:spPr>
                <a:xfrm>
                  <a:off x="1838144" y="2333172"/>
                  <a:ext cx="1463983" cy="1350757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ight Arrow 58"/>
                <p:cNvSpPr/>
                <p:nvPr/>
              </p:nvSpPr>
              <p:spPr>
                <a:xfrm>
                  <a:off x="3242196" y="2877972"/>
                  <a:ext cx="847203" cy="209550"/>
                </a:xfrm>
                <a:prstGeom prst="rightArrow">
                  <a:avLst>
                    <a:gd name="adj1" fmla="val 50000"/>
                    <a:gd name="adj2" fmla="val 128788"/>
                  </a:avLst>
                </a:prstGeom>
                <a:solidFill>
                  <a:schemeClr val="bg2">
                    <a:lumMod val="50000"/>
                  </a:schemeClr>
                </a:solidFill>
                <a:ln w="88900">
                  <a:solidFill>
                    <a:schemeClr val="bg2">
                      <a:lumMod val="50000"/>
                    </a:schemeClr>
                  </a:solidFill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5" name="Group 13"/>
                <p:cNvGrpSpPr/>
                <p:nvPr/>
              </p:nvGrpSpPr>
              <p:grpSpPr>
                <a:xfrm>
                  <a:off x="138436" y="1830226"/>
                  <a:ext cx="7121402" cy="2138525"/>
                  <a:chOff x="725289" y="1790704"/>
                  <a:chExt cx="7121402" cy="2138525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135895" y="2317772"/>
                    <a:ext cx="1710796" cy="1196953"/>
                    <a:chOff x="6135895" y="2317772"/>
                    <a:chExt cx="1710796" cy="1196953"/>
                  </a:xfrm>
                </p:grpSpPr>
                <p:sp>
                  <p:nvSpPr>
                    <p:cNvPr id="85" name="Flowchart: Connector 4"/>
                    <p:cNvSpPr/>
                    <p:nvPr/>
                  </p:nvSpPr>
                  <p:spPr>
                    <a:xfrm>
                      <a:off x="6581216" y="2329831"/>
                      <a:ext cx="1265475" cy="1184894"/>
                    </a:xfrm>
                    <a:prstGeom prst="flowChartConnector">
                      <a:avLst/>
                    </a:prstGeom>
                    <a:solidFill>
                      <a:srgbClr val="C00000">
                        <a:alpha val="79000"/>
                      </a:srgbClr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84" name="Flowchart: Connector 3"/>
                    <p:cNvSpPr/>
                    <p:nvPr/>
                  </p:nvSpPr>
                  <p:spPr>
                    <a:xfrm>
                      <a:off x="6135895" y="2317772"/>
                      <a:ext cx="1264508" cy="1191051"/>
                    </a:xfrm>
                    <a:prstGeom prst="flowChartConnector">
                      <a:avLst/>
                    </a:prstGeom>
                    <a:solidFill>
                      <a:srgbClr val="000092"/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7" name="Group 10"/>
                  <p:cNvGrpSpPr/>
                  <p:nvPr/>
                </p:nvGrpSpPr>
                <p:grpSpPr>
                  <a:xfrm>
                    <a:off x="725289" y="1790704"/>
                    <a:ext cx="6496992" cy="2138525"/>
                    <a:chOff x="725289" y="1790704"/>
                    <a:chExt cx="6496992" cy="2138525"/>
                  </a:xfrm>
                </p:grpSpPr>
                <p:sp>
                  <p:nvSpPr>
                    <p:cNvPr id="79" name="Flowchart: Connector 1"/>
                    <p:cNvSpPr/>
                    <p:nvPr/>
                  </p:nvSpPr>
                  <p:spPr>
                    <a:xfrm>
                      <a:off x="725289" y="2378072"/>
                      <a:ext cx="1439169" cy="1290453"/>
                    </a:xfrm>
                    <a:prstGeom prst="flowChartConnector">
                      <a:avLst/>
                    </a:prstGeom>
                    <a:solidFill>
                      <a:srgbClr val="000092"/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cxnSp>
                  <p:nvCxnSpPr>
                    <p:cNvPr id="80" name="Straight Arrow Connector 7"/>
                    <p:cNvCxnSpPr/>
                    <p:nvPr/>
                  </p:nvCxnSpPr>
                  <p:spPr>
                    <a:xfrm rot="5400000" flipH="1" flipV="1">
                      <a:off x="354466" y="2854941"/>
                      <a:ext cx="2138525" cy="10051"/>
                    </a:xfrm>
                    <a:prstGeom prst="straightConnector1">
                      <a:avLst/>
                    </a:prstGeom>
                    <a:ln w="133350">
                      <a:solidFill>
                        <a:srgbClr val="000092"/>
                      </a:solidFill>
                      <a:tailEnd type="stealth" w="lg" len="lg"/>
                    </a:ln>
                    <a:effectLst>
                      <a:softEdge rad="3175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115299" y="2479615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2867882" y="2386844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83" name="Rectangle 12"/>
                    <p:cNvSpPr/>
                    <p:nvPr/>
                  </p:nvSpPr>
                  <p:spPr>
                    <a:xfrm>
                      <a:off x="6612835" y="2396070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</p:grpSp>
            <p:cxnSp>
              <p:nvCxnSpPr>
                <p:cNvPr id="61" name="Straight Arrow Connector 60"/>
                <p:cNvCxnSpPr/>
                <p:nvPr/>
              </p:nvCxnSpPr>
              <p:spPr>
                <a:xfrm rot="16200000" flipV="1">
                  <a:off x="5654173" y="1593678"/>
                  <a:ext cx="1540836" cy="1876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rot="16200000" flipH="1">
                  <a:off x="5889008" y="4326908"/>
                  <a:ext cx="1544804" cy="26617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rot="16200000" flipH="1">
                  <a:off x="6177934" y="4126883"/>
                  <a:ext cx="1459079" cy="548754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7061722" y="3306597"/>
                  <a:ext cx="1491728" cy="61135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rot="5400000">
                  <a:off x="5143502" y="4032253"/>
                  <a:ext cx="1403348" cy="66674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rot="5400000">
                  <a:off x="4892060" y="3694564"/>
                  <a:ext cx="1255879" cy="98159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rot="5400000">
                  <a:off x="4778320" y="3111690"/>
                  <a:ext cx="805085" cy="141352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rot="10800000" flipV="1">
                  <a:off x="4168535" y="3173247"/>
                  <a:ext cx="1600962" cy="324616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rot="10800000">
                  <a:off x="4105680" y="2479883"/>
                  <a:ext cx="1599039" cy="35904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/>
                <p:nvPr/>
              </p:nvCxnSpPr>
              <p:spPr>
                <a:xfrm rot="10800000">
                  <a:off x="4599296" y="1542197"/>
                  <a:ext cx="1246590" cy="110461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rot="16200000" flipV="1">
                  <a:off x="5042660" y="1378613"/>
                  <a:ext cx="1444483" cy="66618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7003917" y="1924050"/>
                  <a:ext cx="1416186" cy="76840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rot="5400000" flipH="1" flipV="1">
                  <a:off x="6497188" y="1405909"/>
                  <a:ext cx="1334923" cy="796407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rot="16200000" flipH="1">
                  <a:off x="5635009" y="4466609"/>
                  <a:ext cx="1563854" cy="1852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rot="16200000" flipH="1">
                  <a:off x="6543678" y="3838577"/>
                  <a:ext cx="1314451" cy="87629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rot="5400000">
                  <a:off x="5387360" y="4326389"/>
                  <a:ext cx="1532105" cy="26722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Circular Arrow 50"/>
            <p:cNvSpPr/>
            <p:nvPr/>
          </p:nvSpPr>
          <p:spPr>
            <a:xfrm rot="647937">
              <a:off x="1715969" y="1719287"/>
              <a:ext cx="5763737" cy="5177670"/>
            </a:xfrm>
            <a:prstGeom prst="circularArrow">
              <a:avLst>
                <a:gd name="adj1" fmla="val 4038"/>
                <a:gd name="adj2" fmla="val 509846"/>
                <a:gd name="adj3" fmla="val 16681409"/>
                <a:gd name="adj4" fmla="val 15588013"/>
                <a:gd name="adj5" fmla="val 4454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867181" y="1933647"/>
              <a:ext cx="438672" cy="68798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3600" dirty="0" smtClean="0">
                  <a:ln w="18415" cmpd="sng">
                    <a:noFill/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ϑ</a:t>
              </a:r>
              <a:endParaRPr lang="en-US" sz="36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 bwMode="auto">
          <a:xfrm flipV="1">
            <a:off x="0" y="2295525"/>
            <a:ext cx="9144000" cy="9525"/>
          </a:xfrm>
          <a:prstGeom prst="line">
            <a:avLst/>
          </a:prstGeom>
          <a:ln w="38100" cmpd="dbl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 bwMode="auto">
          <a:xfrm flipV="1">
            <a:off x="0" y="5800725"/>
            <a:ext cx="9144000" cy="9525"/>
          </a:xfrm>
          <a:prstGeom prst="line">
            <a:avLst/>
          </a:prstGeom>
          <a:ln w="38100" cmpd="dbl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-657225" y="833438"/>
          <a:ext cx="7551738" cy="1457325"/>
        </p:xfrm>
        <a:graphic>
          <a:graphicData uri="http://schemas.openxmlformats.org/presentationml/2006/ole">
            <p:oleObj spid="_x0000_s92162" name="Document" r:id="rId3" imgW="7551232" imgH="1457262" progId="Word.Document.12">
              <p:link updateAutomatic="1"/>
            </p:oleObj>
          </a:graphicData>
        </a:graphic>
      </p:graphicFrame>
      <p:grpSp>
        <p:nvGrpSpPr>
          <p:cNvPr id="8" name="Group 85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6" name="Picture 6" descr="C:\Users\Mifa\Documents\mifa thesis\figs\Detectors\detecto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4" y="1676400"/>
            <a:ext cx="3609975" cy="333375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rot="5400000">
            <a:off x="465062" y="3398750"/>
            <a:ext cx="3393322" cy="928"/>
          </a:xfrm>
          <a:prstGeom prst="line">
            <a:avLst/>
          </a:prstGeom>
          <a:noFill/>
          <a:ln w="25400">
            <a:solidFill>
              <a:schemeClr val="bg2">
                <a:lumMod val="75000"/>
              </a:schemeClr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 bwMode="auto">
          <a:xfrm>
            <a:off x="4352925" y="1390650"/>
            <a:ext cx="4581525" cy="124777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354007" y="981074"/>
            <a:ext cx="4581525" cy="40957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Raw Asymmetry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438649" y="3267075"/>
            <a:ext cx="4552951" cy="3162299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4457700" y="2886074"/>
            <a:ext cx="4552951" cy="3810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Physics Asymmetry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0800000">
            <a:off x="349250" y="3368293"/>
            <a:ext cx="3603625" cy="884"/>
          </a:xfrm>
          <a:prstGeom prst="line">
            <a:avLst/>
          </a:prstGeom>
          <a:noFill/>
          <a:ln w="25400">
            <a:solidFill>
              <a:schemeClr val="bg2">
                <a:lumMod val="75000"/>
              </a:schemeClr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871410" y="2845410"/>
            <a:ext cx="2560230" cy="1045766"/>
          </a:xfrm>
          <a:prstGeom prst="straightConnector1">
            <a:avLst/>
          </a:prstGeom>
          <a:noFill/>
          <a:ln w="95250">
            <a:solidFill>
              <a:schemeClr val="bg2">
                <a:lumMod val="75000"/>
              </a:schemeClr>
            </a:solidFill>
            <a:prstDash val="sysDot"/>
            <a:tailEnd type="none" w="med" len="lg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2060151" y="2800960"/>
            <a:ext cx="298525" cy="304789"/>
          </a:xfrm>
          <a:prstGeom prst="arc">
            <a:avLst>
              <a:gd name="adj1" fmla="val 14270662"/>
              <a:gd name="adj2" fmla="val 20657120"/>
            </a:avLst>
          </a:prstGeom>
          <a:noFill/>
          <a:ln w="85725">
            <a:solidFill>
              <a:schemeClr val="bg2">
                <a:lumMod val="75000"/>
              </a:schemeClr>
            </a:solidFill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sp>
        <p:nvSpPr>
          <p:cNvPr id="32" name="Rectangle 31"/>
          <p:cNvSpPr/>
          <p:nvPr/>
        </p:nvSpPr>
        <p:spPr>
          <a:xfrm>
            <a:off x="2149926" y="2432144"/>
            <a:ext cx="264178" cy="4547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4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θ</a:t>
            </a:r>
            <a:endParaRPr lang="en-US" sz="240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69111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Data Analysis</a:t>
            </a:r>
            <a:endParaRPr kumimoji="0" lang="en-CA" sz="4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2644775" y="1428750"/>
          <a:ext cx="7551738" cy="798513"/>
        </p:xfrm>
        <a:graphic>
          <a:graphicData uri="http://schemas.openxmlformats.org/presentationml/2006/ole">
            <p:oleObj spid="_x0000_s66562" name="Document" r:id="rId4" imgW="7551232" imgH="798214" progId="Word.Document.12">
              <p:link updateAutomatic="1"/>
            </p:oleObj>
          </a:graphicData>
        </a:graphic>
      </p:graphicFrame>
      <p:sp>
        <p:nvSpPr>
          <p:cNvPr id="38" name="Rectangle 37"/>
          <p:cNvSpPr/>
          <p:nvPr/>
        </p:nvSpPr>
        <p:spPr>
          <a:xfrm>
            <a:off x="2076450" y="1571626"/>
            <a:ext cx="952500" cy="914400"/>
          </a:xfrm>
          <a:prstGeom prst="rect">
            <a:avLst/>
          </a:prstGeom>
          <a:solidFill>
            <a:srgbClr val="0070C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sp>
        <p:nvSpPr>
          <p:cNvPr id="39" name="Rectangle 38"/>
          <p:cNvSpPr/>
          <p:nvPr/>
        </p:nvSpPr>
        <p:spPr>
          <a:xfrm>
            <a:off x="1323975" y="4219575"/>
            <a:ext cx="942975" cy="895350"/>
          </a:xfrm>
          <a:prstGeom prst="rect">
            <a:avLst/>
          </a:prstGeom>
          <a:solidFill>
            <a:schemeClr val="tx1">
              <a:lumMod val="50000"/>
            </a:schemeClr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sp>
        <p:nvSpPr>
          <p:cNvPr id="51" name="Rectangle 50"/>
          <p:cNvSpPr/>
          <p:nvPr/>
        </p:nvSpPr>
        <p:spPr>
          <a:xfrm rot="4080000">
            <a:off x="2000250" y="1971676"/>
            <a:ext cx="333375" cy="295275"/>
          </a:xfrm>
          <a:prstGeom prst="rect">
            <a:avLst/>
          </a:prstGeom>
          <a:solidFill>
            <a:srgbClr val="0070C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cxnSp>
        <p:nvCxnSpPr>
          <p:cNvPr id="52" name="Straight Arrow Connector 51"/>
          <p:cNvCxnSpPr/>
          <p:nvPr/>
        </p:nvCxnSpPr>
        <p:spPr>
          <a:xfrm rot="4080000" flipH="1" flipV="1">
            <a:off x="890460" y="2931135"/>
            <a:ext cx="2560230" cy="1045766"/>
          </a:xfrm>
          <a:prstGeom prst="straightConnector1">
            <a:avLst/>
          </a:prstGeom>
          <a:noFill/>
          <a:ln w="95250">
            <a:solidFill>
              <a:schemeClr val="bg2">
                <a:lumMod val="75000"/>
              </a:schemeClr>
            </a:solidFill>
            <a:prstDash val="sysDot"/>
            <a:tailEnd type="none" w="med" len="lg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 rot="4080000">
            <a:off x="2009774" y="4648200"/>
            <a:ext cx="333375" cy="295275"/>
          </a:xfrm>
          <a:prstGeom prst="rect">
            <a:avLst/>
          </a:prstGeom>
          <a:solidFill>
            <a:schemeClr val="bg2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sp>
        <p:nvSpPr>
          <p:cNvPr id="58" name="Flowchart: Connector 57"/>
          <p:cNvSpPr/>
          <p:nvPr/>
        </p:nvSpPr>
        <p:spPr bwMode="auto">
          <a:xfrm>
            <a:off x="2019300" y="3248025"/>
            <a:ext cx="285750" cy="27622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lowchart: Connector 58"/>
          <p:cNvSpPr/>
          <p:nvPr/>
        </p:nvSpPr>
        <p:spPr bwMode="auto">
          <a:xfrm>
            <a:off x="1790700" y="3057525"/>
            <a:ext cx="733425" cy="69532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24099" y="1673895"/>
            <a:ext cx="3767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80230" y="4316473"/>
            <a:ext cx="511327" cy="6366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3016250" y="2127250"/>
          <a:ext cx="7551738" cy="638175"/>
        </p:xfrm>
        <a:graphic>
          <a:graphicData uri="http://schemas.openxmlformats.org/presentationml/2006/ole">
            <p:oleObj spid="_x0000_s66563" name="Document" r:id="rId5" imgW="7551232" imgH="637778" progId="Word.Document.12">
              <p:link updateAutomatic="1"/>
            </p:oleObj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935288" y="3392488"/>
          <a:ext cx="7551737" cy="946150"/>
        </p:xfrm>
        <a:graphic>
          <a:graphicData uri="http://schemas.openxmlformats.org/presentationml/2006/ole">
            <p:oleObj spid="_x0000_s66564" name="Document" r:id="rId6" imgW="7551232" imgH="946031" progId="Word.Document.12">
              <p:link updateAutomatic="1"/>
            </p:oleObj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2963863" y="4329113"/>
          <a:ext cx="7551737" cy="2178050"/>
        </p:xfrm>
        <a:graphic>
          <a:graphicData uri="http://schemas.openxmlformats.org/presentationml/2006/ole">
            <p:oleObj spid="_x0000_s66565" name="Document" r:id="rId7" imgW="7551232" imgH="2177601" progId="Word.Document.12">
              <p:link updateAutomatic="1"/>
            </p:oleObj>
          </a:graphicData>
        </a:graphic>
      </p:graphicFrame>
      <p:sp>
        <p:nvSpPr>
          <p:cNvPr id="61" name="Rectangle 60"/>
          <p:cNvSpPr/>
          <p:nvPr/>
        </p:nvSpPr>
        <p:spPr>
          <a:xfrm>
            <a:off x="199494" y="5748635"/>
            <a:ext cx="3681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Sequence Asymmetry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63" name="Straight Arrow Connector 62"/>
          <p:cNvCxnSpPr>
            <a:stCxn id="61" idx="3"/>
          </p:cNvCxnSpPr>
          <p:nvPr/>
        </p:nvCxnSpPr>
        <p:spPr bwMode="auto">
          <a:xfrm flipV="1">
            <a:off x="3881335" y="5476875"/>
            <a:ext cx="1500290" cy="533370"/>
          </a:xfrm>
          <a:prstGeom prst="straightConnector1">
            <a:avLst/>
          </a:prstGeom>
          <a:solidFill>
            <a:schemeClr val="accent1"/>
          </a:solidFill>
          <a:ln w="920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>
            <a:softEdge rad="31750"/>
          </a:effectLst>
        </p:spPr>
      </p:cxnSp>
      <p:grpSp>
        <p:nvGrpSpPr>
          <p:cNvPr id="33" name="Group 3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4" name="Rectangle 3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12 -0.0007 -0.02205 -0.0007 -0.02952 -0.00209 C -0.03664 -0.00325 -0.03941 -0.00371 -0.04462 -0.00811 C -0.04983 -0.01274 -0.05539 -0.02107 -0.06042 -0.02917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-1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023 C 0.00695 -0.00371 0.01407 -0.00764 0.02084 -0.0088 C 0.02761 -0.00972 0.0349 -0.0081 0.04063 -0.00648 C 0.04636 -0.00486 0.0507 -0.00185 0.05521 0.00139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8" grpId="0" animBg="1"/>
      <p:bldP spid="39" grpId="0" animBg="1"/>
      <p:bldP spid="51" grpId="0" animBg="1"/>
      <p:bldP spid="53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 bwMode="auto">
          <a:xfrm>
            <a:off x="4438650" y="5133975"/>
            <a:ext cx="4581525" cy="124777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439732" y="4724399"/>
            <a:ext cx="4581525" cy="40957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Table Motion Measurements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114301" y="1714500"/>
            <a:ext cx="4238624" cy="428625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04777" y="1190625"/>
            <a:ext cx="4248148" cy="52387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Reconstructed Angles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5921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Detector Geometry</a:t>
            </a:r>
            <a:endParaRPr kumimoji="0" lang="en-CA" sz="4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077884" y="1159627"/>
            <a:ext cx="3761358" cy="3370656"/>
            <a:chOff x="1468397" y="435727"/>
            <a:chExt cx="6170695" cy="6284736"/>
          </a:xfrm>
        </p:grpSpPr>
        <p:cxnSp>
          <p:nvCxnSpPr>
            <p:cNvPr id="34" name="Straight Arrow Connector 33"/>
            <p:cNvCxnSpPr/>
            <p:nvPr/>
          </p:nvCxnSpPr>
          <p:spPr>
            <a:xfrm rot="5400000" flipH="1" flipV="1">
              <a:off x="1650960" y="1457300"/>
              <a:ext cx="4892744" cy="4454584"/>
            </a:xfrm>
            <a:prstGeom prst="straightConnector1">
              <a:avLst/>
            </a:prstGeom>
            <a:ln w="92075">
              <a:solidFill>
                <a:schemeClr val="bg2"/>
              </a:solidFill>
              <a:prstDash val="sysDash"/>
              <a:tailEnd type="none" w="med" len="lg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3458353" y="2315355"/>
              <a:ext cx="3979919" cy="1825650"/>
            </a:xfrm>
            <a:prstGeom prst="straightConnector1">
              <a:avLst/>
            </a:prstGeom>
            <a:ln w="92075">
              <a:solidFill>
                <a:schemeClr val="bg2"/>
              </a:solidFill>
              <a:prstDash val="sysDash"/>
              <a:tailEnd type="none" w="med" len="lg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1870039" y="5181624"/>
              <a:ext cx="2738474" cy="985853"/>
            </a:xfrm>
            <a:prstGeom prst="straightConnector1">
              <a:avLst/>
            </a:prstGeom>
            <a:ln w="92075">
              <a:solidFill>
                <a:schemeClr val="bg2"/>
              </a:solidFill>
              <a:prstDash val="sysDash"/>
              <a:tailEnd type="none" w="med" len="lg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-1179593" y="3483770"/>
              <a:ext cx="6097673" cy="1588"/>
            </a:xfrm>
            <a:prstGeom prst="line">
              <a:avLst/>
            </a:prstGeom>
            <a:ln w="25400">
              <a:solidFill>
                <a:schemeClr val="bg2"/>
              </a:solidFill>
              <a:prstDash val="solid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0800000">
              <a:off x="1468397" y="6129373"/>
              <a:ext cx="6170695" cy="1588"/>
            </a:xfrm>
            <a:prstGeom prst="line">
              <a:avLst/>
            </a:prstGeom>
            <a:ln w="25400">
              <a:solidFill>
                <a:schemeClr val="bg2"/>
              </a:solidFill>
              <a:prstDash val="solid"/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>
              <a:spLocks/>
            </p:cNvSpPr>
            <p:nvPr/>
          </p:nvSpPr>
          <p:spPr>
            <a:xfrm>
              <a:off x="3476610" y="2698739"/>
              <a:ext cx="1073089" cy="6886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b="1" cap="none" spc="0" baseline="-2500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833525" y="1274733"/>
              <a:ext cx="4527612" cy="1"/>
            </a:xfrm>
            <a:prstGeom prst="straightConnector1">
              <a:avLst/>
            </a:prstGeom>
            <a:ln w="95250">
              <a:solidFill>
                <a:schemeClr val="bg2"/>
              </a:solidFill>
              <a:prstDash val="sysDot"/>
              <a:tailEnd type="none" w="med" len="lg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/>
            </p:cNvSpPr>
            <p:nvPr/>
          </p:nvSpPr>
          <p:spPr>
            <a:xfrm>
              <a:off x="4864104" y="3684590"/>
              <a:ext cx="1073089" cy="6886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R</a:t>
              </a:r>
              <a:endParaRPr lang="en-US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Rectangle 43"/>
            <p:cNvSpPr>
              <a:spLocks/>
            </p:cNvSpPr>
            <p:nvPr/>
          </p:nvSpPr>
          <p:spPr>
            <a:xfrm>
              <a:off x="3440096" y="5386563"/>
              <a:ext cx="1935189" cy="6886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b="1" cap="none" spc="0" baseline="-2500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-R</a:t>
              </a:r>
              <a:endParaRPr lang="en-US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rot="5400000">
              <a:off x="3914767" y="3684591"/>
              <a:ext cx="4965769" cy="2"/>
            </a:xfrm>
            <a:prstGeom prst="straightConnector1">
              <a:avLst/>
            </a:prstGeom>
            <a:ln w="95250">
              <a:solidFill>
                <a:schemeClr val="bg2"/>
              </a:solidFill>
              <a:prstDash val="sysDot"/>
              <a:tailEnd type="none" w="med" len="lg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>
              <a:spLocks/>
            </p:cNvSpPr>
            <p:nvPr/>
          </p:nvSpPr>
          <p:spPr>
            <a:xfrm>
              <a:off x="3462400" y="603361"/>
              <a:ext cx="1073089" cy="6886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b="1" cap="none" spc="0" baseline="-2500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Rectangle 46"/>
            <p:cNvSpPr>
              <a:spLocks/>
            </p:cNvSpPr>
            <p:nvPr/>
          </p:nvSpPr>
          <p:spPr>
            <a:xfrm>
              <a:off x="6288111" y="2589201"/>
              <a:ext cx="1073089" cy="6886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b="1" cap="none" spc="0" baseline="-2500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64531" y="1126686"/>
              <a:ext cx="399758" cy="361391"/>
            </a:xfrm>
            <a:prstGeom prst="rect">
              <a:avLst/>
            </a:prstGeom>
            <a:solidFill>
              <a:srgbClr val="00B0F0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 dirty="0"/>
            </a:p>
          </p:txBody>
        </p:sp>
        <p:sp>
          <p:nvSpPr>
            <p:cNvPr id="49" name="Rectangle 48"/>
            <p:cNvSpPr>
              <a:spLocks/>
            </p:cNvSpPr>
            <p:nvPr/>
          </p:nvSpPr>
          <p:spPr>
            <a:xfrm>
              <a:off x="5557851" y="617500"/>
              <a:ext cx="1424007" cy="5164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Crystal</a:t>
              </a:r>
              <a:endParaRPr lang="en-US" sz="1200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Rectangle 49"/>
            <p:cNvSpPr>
              <a:spLocks/>
            </p:cNvSpPr>
            <p:nvPr/>
          </p:nvSpPr>
          <p:spPr>
            <a:xfrm>
              <a:off x="2079554" y="6203986"/>
              <a:ext cx="1424007" cy="5164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cap="none" spc="0" dirty="0" smtClean="0">
                  <a:ln w="1905">
                    <a:noFill/>
                  </a:ln>
                  <a:solidFill>
                    <a:srgbClr val="000099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Source</a:t>
              </a:r>
              <a:endParaRPr lang="en-US" sz="1200" b="1" cap="none" spc="0" dirty="0">
                <a:ln w="1905">
                  <a:noFill/>
                </a:ln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Flowchart: Connector 53"/>
            <p:cNvSpPr/>
            <p:nvPr/>
          </p:nvSpPr>
          <p:spPr>
            <a:xfrm>
              <a:off x="4332036" y="5000052"/>
              <a:ext cx="401643" cy="401643"/>
            </a:xfrm>
            <a:prstGeom prst="flowChartConnector">
              <a:avLst/>
            </a:prstGeom>
            <a:solidFill>
              <a:schemeClr val="bg1">
                <a:lumMod val="10000"/>
              </a:schemeClr>
            </a:solidFill>
            <a:ln>
              <a:solidFill>
                <a:srgbClr val="92D05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 dirty="0"/>
            </a:p>
          </p:txBody>
        </p:sp>
        <p:sp>
          <p:nvSpPr>
            <p:cNvPr id="55" name="Flowchart: Connector 54"/>
            <p:cNvSpPr/>
            <p:nvPr/>
          </p:nvSpPr>
          <p:spPr>
            <a:xfrm>
              <a:off x="1670007" y="5937882"/>
              <a:ext cx="423441" cy="43782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63500"/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 dirty="0"/>
            </a:p>
          </p:txBody>
        </p:sp>
      </p:grpSp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006725" y="5224463"/>
          <a:ext cx="7551738" cy="1419225"/>
        </p:xfrm>
        <a:graphic>
          <a:graphicData uri="http://schemas.openxmlformats.org/presentationml/2006/ole">
            <p:oleObj spid="_x0000_s67591" name="Document" r:id="rId3" imgW="7551232" imgH="1419046" progId="Word.Document.12">
              <p:link updateAutomatic="1"/>
            </p:oleObj>
          </a:graphicData>
        </a:graphic>
      </p:graphicFrame>
      <p:pic>
        <p:nvPicPr>
          <p:cNvPr id="67592" name="Picture 8" descr="C:\Users\Mifa\Documents\mifa thesis\figs\Analysis\ring2_x0y4.png"/>
          <p:cNvPicPr>
            <a:picLocks noChangeAspect="1" noChangeArrowheads="1"/>
          </p:cNvPicPr>
          <p:nvPr/>
        </p:nvPicPr>
        <p:blipFill>
          <a:blip r:embed="rId4"/>
          <a:srcRect l="4988" t="6559" r="6408" b="6464"/>
          <a:stretch>
            <a:fillRect/>
          </a:stretch>
        </p:blipFill>
        <p:spPr bwMode="auto">
          <a:xfrm>
            <a:off x="142875" y="1724025"/>
            <a:ext cx="4086226" cy="3919179"/>
          </a:xfrm>
          <a:prstGeom prst="rect">
            <a:avLst/>
          </a:prstGeom>
          <a:noFill/>
        </p:spPr>
      </p:pic>
      <p:grpSp>
        <p:nvGrpSpPr>
          <p:cNvPr id="32" name="Group 31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38" name="Rectangle 37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 descr="C:\Users\Mifa\Documents\mifa thesis\figs\Analysis\H2_Gfinal.png"/>
          <p:cNvPicPr>
            <a:picLocks noChangeAspect="1" noChangeArrowheads="1"/>
          </p:cNvPicPr>
          <p:nvPr/>
        </p:nvPicPr>
        <p:blipFill>
          <a:blip r:embed="rId3"/>
          <a:srcRect l="1037" t="1458" b="772"/>
          <a:stretch>
            <a:fillRect/>
          </a:stretch>
        </p:blipFill>
        <p:spPr bwMode="auto">
          <a:xfrm>
            <a:off x="4259262" y="962025"/>
            <a:ext cx="4837113" cy="3619500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828675" y="5105400"/>
            <a:ext cx="6791325" cy="124777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829757" y="4695824"/>
            <a:ext cx="6791325" cy="40957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Error from Lef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t-Right Mixing into Up-Down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123826" y="1600200"/>
            <a:ext cx="4048551" cy="28956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Ideally </a:t>
            </a:r>
            <a:r>
              <a:rPr lang="en-US" sz="2000" kern="0" dirty="0" err="1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cos</a:t>
            </a:r>
            <a:r>
              <a:rPr lang="el-GR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ϑ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and sin</a:t>
            </a:r>
            <a:r>
              <a:rPr lang="el-GR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ϑ</a:t>
            </a:r>
            <a:endParaRPr lang="en-US" sz="20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Neutron absorption probability</a:t>
            </a:r>
          </a:p>
          <a:p>
            <a:pPr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  Energy left by a </a:t>
            </a:r>
            <a:r>
              <a:rPr lang="el-GR" sz="2000" b="1" kern="0" dirty="0" smtClean="0">
                <a:ln w="18415" cmpd="sng">
                  <a:noFill/>
                  <a:prstDash val="solid"/>
                </a:ln>
                <a:solidFill>
                  <a:srgbClr val="0000CC"/>
                </a:solidFill>
                <a:latin typeface="Times New Roman"/>
                <a:cs typeface="Times New Roman"/>
              </a:rPr>
              <a:t>γ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in the crystal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14302" y="1066800"/>
            <a:ext cx="4057648" cy="5334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Geometry</a:t>
            </a:r>
            <a:r>
              <a:rPr kumimoji="0" lang="en-US" sz="28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Factors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Detector Geometry</a:t>
            </a:r>
            <a:endParaRPr kumimoji="0" lang="en-CA" sz="4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444500" y="5241925"/>
          <a:ext cx="7551738" cy="811213"/>
        </p:xfrm>
        <a:graphic>
          <a:graphicData uri="http://schemas.openxmlformats.org/presentationml/2006/ole">
            <p:oleObj spid="_x0000_s68612" name="Document" r:id="rId5" imgW="7551232" imgH="811193" progId="Word.Document.12">
              <p:link updateAutomatic="1"/>
            </p:oleObj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-1374775" y="3178175"/>
          <a:ext cx="7551738" cy="1244600"/>
        </p:xfrm>
        <a:graphic>
          <a:graphicData uri="http://schemas.openxmlformats.org/presentationml/2006/ole">
            <p:oleObj spid="_x0000_s68613" name="Document" r:id="rId6" imgW="7551232" imgH="1243829" progId="Word.Document.12">
              <p:link updateAutomatic="1"/>
            </p:oleObj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9" name="Rectangle 18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9636" name="Picture 4" descr="C:\Users\Mifa\Documents\mifa thesis\figs\Analysis\depol.png"/>
          <p:cNvPicPr>
            <a:picLocks noChangeAspect="1" noChangeArrowheads="1"/>
          </p:cNvPicPr>
          <p:nvPr/>
        </p:nvPicPr>
        <p:blipFill>
          <a:blip r:embed="rId3"/>
          <a:srcRect r="7500" b="1441"/>
          <a:stretch>
            <a:fillRect/>
          </a:stretch>
        </p:blipFill>
        <p:spPr bwMode="auto">
          <a:xfrm>
            <a:off x="4705351" y="1425341"/>
            <a:ext cx="4438650" cy="4164698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669851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Depolarization in the</a:t>
            </a:r>
            <a:r>
              <a:rPr kumimoji="0" lang="en-US" sz="4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targets</a:t>
            </a:r>
            <a:endParaRPr kumimoji="0" lang="en-CA" sz="4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123826" y="2609850"/>
            <a:ext cx="4324349" cy="28956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</a:t>
            </a:r>
          </a:p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endParaRPr lang="en-US" sz="2400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14302" y="2076450"/>
            <a:ext cx="4334066" cy="5334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Neutron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Beam Depolarization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-1460500" y="2701925"/>
          <a:ext cx="7551738" cy="671513"/>
        </p:xfrm>
        <a:graphic>
          <a:graphicData uri="http://schemas.openxmlformats.org/presentationml/2006/ole">
            <p:oleObj spid="_x0000_s69637" name="Document" r:id="rId5" imgW="7551232" imgH="670946" progId="Word.Document.12">
              <p:link updateAutomatic="1"/>
            </p:oleObj>
          </a:graphicData>
        </a:graphic>
      </p:graphicFrame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-1384300" y="3321050"/>
          <a:ext cx="7551738" cy="1265238"/>
        </p:xfrm>
        <a:graphic>
          <a:graphicData uri="http://schemas.openxmlformats.org/presentationml/2006/ole">
            <p:oleObj spid="_x0000_s69638" name="Document" r:id="rId6" imgW="7551232" imgH="1265821" progId="Word.Document.12">
              <p:link updateAutomatic="1"/>
            </p:oleObj>
          </a:graphicData>
        </a:graphic>
      </p:graphicFrame>
      <p:pic>
        <p:nvPicPr>
          <p:cNvPr id="69639" name="Picture 7" descr="C:\Users\Mifa\Documents\mifa thesis\figs\LH2\LH2_depo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1469611"/>
            <a:ext cx="4640615" cy="3899831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9111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Backgrounds and false asymmetries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9527" y="1523999"/>
            <a:ext cx="3533774" cy="4457701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Electronic pick-up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Activation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Scattered neutrons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Frame overlap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l-GR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γ</a:t>
            </a: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’s from spallation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Few percent for solids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More for LH</a:t>
            </a:r>
            <a:r>
              <a:rPr lang="en-US" sz="235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2</a:t>
            </a: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A</a:t>
            </a:r>
            <a:r>
              <a:rPr lang="en-US" sz="235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Bkg</a:t>
            </a: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Times New Roman"/>
              </a:rPr>
              <a:t> = 0</a:t>
            </a: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" y="990600"/>
            <a:ext cx="3541715" cy="5334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Sources of Backgrounds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70662" name="Picture 6" descr="C:\Users\Mifa\Documents\mifa thesis\figs\Analysis\SNR_ring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71925" y="1047750"/>
            <a:ext cx="4943475" cy="3584958"/>
          </a:xfrm>
          <a:prstGeom prst="rect">
            <a:avLst/>
          </a:prstGeom>
          <a:noFill/>
        </p:spPr>
      </p:pic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2540000" y="4854575"/>
          <a:ext cx="7551738" cy="746125"/>
        </p:xfrm>
        <a:graphic>
          <a:graphicData uri="http://schemas.openxmlformats.org/presentationml/2006/ole">
            <p:oleObj spid="_x0000_s70663" name="Document" r:id="rId5" imgW="7551232" imgH="746658" progId="Word.Document.12">
              <p:link updateAutomatic="1"/>
            </p:oleObj>
          </a:graphicData>
        </a:graphic>
      </p:graphicFrame>
      <p:graphicFrame>
        <p:nvGraphicFramePr>
          <p:cNvPr id="70664" name="Object 8"/>
          <p:cNvGraphicFramePr>
            <a:graphicFrameLocks noChangeAspect="1"/>
          </p:cNvGraphicFramePr>
          <p:nvPr/>
        </p:nvGraphicFramePr>
        <p:xfrm>
          <a:off x="2268537" y="5605463"/>
          <a:ext cx="7551738" cy="847725"/>
        </p:xfrm>
        <a:graphic>
          <a:graphicData uri="http://schemas.openxmlformats.org/presentationml/2006/ole">
            <p:oleObj spid="_x0000_s70664" name="Document" r:id="rId6" imgW="7551232" imgH="847246" progId="Word.Document.12">
              <p:link updateAutomatic="1"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69850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Cuts</a:t>
            </a:r>
            <a:endParaRPr lang="en-CA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3793" name="Picture 1" descr="C:\Users\Mifa\Documents\mifa thesis\figs\Analysis\cut1_cut2_and_cut0_errbars_fix.png"/>
          <p:cNvPicPr>
            <a:picLocks noChangeAspect="1" noChangeArrowheads="1"/>
          </p:cNvPicPr>
          <p:nvPr/>
        </p:nvPicPr>
        <p:blipFill>
          <a:blip r:embed="rId2"/>
          <a:srcRect r="8941" b="6157"/>
          <a:stretch>
            <a:fillRect/>
          </a:stretch>
        </p:blipFill>
        <p:spPr bwMode="auto">
          <a:xfrm>
            <a:off x="-9525" y="1724024"/>
            <a:ext cx="5010150" cy="3705226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5029200" y="2209799"/>
            <a:ext cx="3962401" cy="3105151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Neutron beam current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Detector sums/diff’s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Beam fluctuations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Detector saturation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Valid spin sequences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endParaRPr lang="en-US" sz="235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5018712" y="1676400"/>
            <a:ext cx="3971305" cy="5334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Cuts on the Data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47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Systematics</a:t>
            </a:r>
            <a:endParaRPr lang="en-CA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972050" y="2119214"/>
            <a:ext cx="3962401" cy="2952529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Multiplicative noise</a:t>
            </a:r>
          </a:p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Additive noise</a:t>
            </a:r>
          </a:p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Non-hydrogen target A</a:t>
            </a:r>
            <a:r>
              <a:rPr lang="el-GR" sz="235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γ</a:t>
            </a:r>
            <a:endParaRPr lang="en-US" sz="235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Mott – Schwinger LR</a:t>
            </a:r>
          </a:p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Stern – Gerlach steering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961562" y="1585815"/>
            <a:ext cx="3971305" cy="5334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Sources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82946" name="Picture 2" descr="C:\Users\Mifa\Documents\mifa thesis\figs\Analysis\systematic_effect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85850"/>
            <a:ext cx="4869178" cy="4897438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70174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Weak Interaction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520267" y="2139121"/>
            <a:ext cx="3357032" cy="3251586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1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2"/>
              </a:buBlip>
            </a:pPr>
            <a:endParaRPr kumimoji="0" lang="en-US" sz="2800" b="0" i="0" u="none" strike="noStrike" kern="0" cap="none" spc="0" normalizeH="0" baseline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2"/>
              </a:buBlip>
            </a:pP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μ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→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e</a:t>
            </a:r>
            <a:r>
              <a:rPr lang="en-US" sz="28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-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+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υ</a:t>
            </a:r>
            <a:r>
              <a:rPr lang="el-GR" sz="28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μ</a:t>
            </a:r>
            <a:r>
              <a:rPr lang="en-US" sz="28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+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υ</a:t>
            </a:r>
            <a:r>
              <a:rPr lang="en-US" sz="28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e</a:t>
            </a:r>
          </a:p>
          <a:p>
            <a:pPr eaLnBrk="1" hangingPunct="1">
              <a:buBlip>
                <a:blip r:embed="rId2"/>
              </a:buBlip>
            </a:pP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>
              <a:buBlip>
                <a:blip r:embed="rId2"/>
              </a:buBlip>
            </a:pP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n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→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p +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e</a:t>
            </a:r>
            <a:r>
              <a:rPr lang="en-US" sz="28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-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+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υ</a:t>
            </a:r>
            <a:r>
              <a:rPr lang="en-US" sz="28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e</a:t>
            </a: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eaLnBrk="1" hangingPunct="1">
              <a:buBlip>
                <a:blip r:embed="rId2"/>
              </a:buBlip>
            </a:pP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</a:rPr>
              <a:t>n + p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l-GR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→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</a:t>
            </a:r>
            <a:r>
              <a:rPr lang="en-US" sz="2800" i="1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n + p</a:t>
            </a:r>
          </a:p>
          <a:p>
            <a:pPr lvl="0" eaLnBrk="1" hangingPunct="1">
              <a:buBlip>
                <a:blip r:embed="rId2"/>
              </a:buBlip>
            </a:pP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/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521349" y="1443796"/>
            <a:ext cx="3357032" cy="69532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Weak processes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8285475" y="2746869"/>
            <a:ext cx="162162" cy="1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8157318" y="3603159"/>
            <a:ext cx="162162" cy="1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421215" y="815971"/>
            <a:ext cx="3579285" cy="1799413"/>
            <a:chOff x="381000" y="990600"/>
            <a:chExt cx="5761500" cy="3330668"/>
          </a:xfrm>
        </p:grpSpPr>
        <p:grpSp>
          <p:nvGrpSpPr>
            <p:cNvPr id="50" name="Group 13"/>
            <p:cNvGrpSpPr/>
            <p:nvPr/>
          </p:nvGrpSpPr>
          <p:grpSpPr>
            <a:xfrm>
              <a:off x="990600" y="1447800"/>
              <a:ext cx="4267200" cy="2133600"/>
              <a:chOff x="990600" y="1447800"/>
              <a:chExt cx="4267200" cy="21336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16200000" flipH="1">
                <a:off x="1104900" y="1562100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990600" y="2819400"/>
                <a:ext cx="1371600" cy="7620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6200000" flipH="1">
                <a:off x="3238500" y="1562100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5400000">
                <a:off x="4191000" y="1752600"/>
                <a:ext cx="1371600" cy="7620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2362200" y="2819400"/>
                <a:ext cx="21336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381000" y="3352801"/>
              <a:ext cx="824728" cy="96846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μ</a:t>
              </a:r>
              <a:r>
                <a:rPr lang="en-US" sz="2800" b="1" baseline="30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-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295399" y="1066801"/>
              <a:ext cx="892468" cy="1082404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ν</a:t>
              </a:r>
              <a:r>
                <a:rPr lang="el-GR" sz="3200" b="1" baseline="-25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μ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577644" y="1938016"/>
              <a:ext cx="1049172" cy="96846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W</a:t>
              </a:r>
              <a:r>
                <a:rPr lang="en-US" sz="2800" b="1" baseline="30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-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28998" y="990600"/>
              <a:ext cx="819082" cy="96846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e</a:t>
              </a:r>
              <a:r>
                <a:rPr lang="en-US" sz="2800" b="1" baseline="30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-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14951" y="1200151"/>
              <a:ext cx="827549" cy="96846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ν</a:t>
              </a:r>
              <a:r>
                <a:rPr lang="en-US" sz="2800" b="1" baseline="-25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Sylfaen"/>
                </a:rPr>
                <a:t>e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59400" y="1447800"/>
              <a:ext cx="431800" cy="45719"/>
            </a:xfrm>
            <a:prstGeom prst="rect">
              <a:avLst/>
            </a:prstGeom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17525" y="2447925"/>
            <a:ext cx="3683000" cy="1926757"/>
            <a:chOff x="838200" y="2133600"/>
            <a:chExt cx="7427346" cy="3549083"/>
          </a:xfrm>
        </p:grpSpPr>
        <p:grpSp>
          <p:nvGrpSpPr>
            <p:cNvPr id="63" name="Group 1"/>
            <p:cNvGrpSpPr/>
            <p:nvPr/>
          </p:nvGrpSpPr>
          <p:grpSpPr>
            <a:xfrm>
              <a:off x="838200" y="2133600"/>
              <a:ext cx="7427346" cy="3549083"/>
              <a:chOff x="1295400" y="3048000"/>
              <a:chExt cx="7427346" cy="3549083"/>
            </a:xfrm>
          </p:grpSpPr>
          <p:grpSp>
            <p:nvGrpSpPr>
              <p:cNvPr id="81" name="Group 25"/>
              <p:cNvGrpSpPr/>
              <p:nvPr/>
            </p:nvGrpSpPr>
            <p:grpSpPr>
              <a:xfrm>
                <a:off x="3505200" y="3048000"/>
                <a:ext cx="5217546" cy="3427379"/>
                <a:chOff x="1143000" y="990600"/>
                <a:chExt cx="5217546" cy="3427379"/>
              </a:xfrm>
            </p:grpSpPr>
            <p:grpSp>
              <p:nvGrpSpPr>
                <p:cNvPr id="95" name="Group 13"/>
                <p:cNvGrpSpPr/>
                <p:nvPr/>
              </p:nvGrpSpPr>
              <p:grpSpPr>
                <a:xfrm>
                  <a:off x="1143000" y="1447800"/>
                  <a:ext cx="4114800" cy="2590800"/>
                  <a:chOff x="1143000" y="1447800"/>
                  <a:chExt cx="4114800" cy="2590800"/>
                </a:xfrm>
              </p:grpSpPr>
              <p:cxnSp>
                <p:nvCxnSpPr>
                  <p:cNvPr id="102" name="Straight Connector 23"/>
                  <p:cNvCxnSpPr/>
                  <p:nvPr/>
                </p:nvCxnSpPr>
                <p:spPr>
                  <a:xfrm rot="16200000" flipH="1">
                    <a:off x="1143000" y="1600200"/>
                    <a:ext cx="1219200" cy="1219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24"/>
                  <p:cNvCxnSpPr/>
                  <p:nvPr/>
                </p:nvCxnSpPr>
                <p:spPr>
                  <a:xfrm rot="5400000" flipH="1" flipV="1">
                    <a:off x="1143000" y="2819400"/>
                    <a:ext cx="1219200" cy="1219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25"/>
                  <p:cNvCxnSpPr/>
                  <p:nvPr/>
                </p:nvCxnSpPr>
                <p:spPr>
                  <a:xfrm rot="16200000" flipH="1">
                    <a:off x="3162300" y="1485900"/>
                    <a:ext cx="1371600" cy="12954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26"/>
                  <p:cNvCxnSpPr/>
                  <p:nvPr/>
                </p:nvCxnSpPr>
                <p:spPr>
                  <a:xfrm rot="5400000">
                    <a:off x="4191000" y="1752600"/>
                    <a:ext cx="1371600" cy="7620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27"/>
                  <p:cNvCxnSpPr/>
                  <p:nvPr/>
                </p:nvCxnSpPr>
                <p:spPr>
                  <a:xfrm>
                    <a:off x="2362200" y="2819400"/>
                    <a:ext cx="2133600" cy="158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Rectangle 17"/>
                <p:cNvSpPr/>
                <p:nvPr/>
              </p:nvSpPr>
              <p:spPr>
                <a:xfrm>
                  <a:off x="1295400" y="3505199"/>
                  <a:ext cx="784966" cy="91278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/>
                    </a:rPr>
                    <a:t>d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97" name="Rectangle 18"/>
                <p:cNvSpPr/>
                <p:nvPr/>
              </p:nvSpPr>
              <p:spPr>
                <a:xfrm>
                  <a:off x="1295400" y="1143001"/>
                  <a:ext cx="795469" cy="91278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 smtClean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 pitchFamily="18" charset="0"/>
                    </a:rPr>
                    <a:t>u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 pitchFamily="18" charset="0"/>
                  </a:endParaRPr>
                </a:p>
              </p:txBody>
            </p:sp>
            <p:sp>
              <p:nvSpPr>
                <p:cNvPr id="98" name="Rectangle 19"/>
                <p:cNvSpPr/>
                <p:nvPr/>
              </p:nvSpPr>
              <p:spPr>
                <a:xfrm>
                  <a:off x="2442075" y="1903538"/>
                  <a:ext cx="1275130" cy="103448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W</a:t>
                  </a:r>
                  <a:r>
                    <a:rPr lang="en-US" sz="2800" b="1" baseline="30000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-</a:t>
                  </a:r>
                  <a:endPara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9" name="Rectangle 20"/>
                <p:cNvSpPr/>
                <p:nvPr/>
              </p:nvSpPr>
              <p:spPr>
                <a:xfrm>
                  <a:off x="3429001" y="990600"/>
                  <a:ext cx="960024" cy="103448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e</a:t>
                  </a:r>
                  <a:r>
                    <a:rPr lang="en-US" sz="2800" b="1" baseline="30000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rPr>
                    <a:t>-</a:t>
                  </a:r>
                  <a:endPara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0" name="Rectangle 21"/>
                <p:cNvSpPr/>
                <p:nvPr/>
              </p:nvSpPr>
              <p:spPr>
                <a:xfrm>
                  <a:off x="5333999" y="1219200"/>
                  <a:ext cx="1026547" cy="1034484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l-GR" sz="28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  <a:latin typeface="Sylfaen"/>
                    </a:rPr>
                    <a:t>ν</a:t>
                  </a:r>
                  <a:r>
                    <a:rPr lang="en-US" sz="2800" b="1" baseline="-25000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  <a:latin typeface="Sylfaen"/>
                    </a:rPr>
                    <a:t>e</a:t>
                  </a:r>
                  <a:endPara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1" name="Rectangle 22"/>
                <p:cNvSpPr/>
                <p:nvPr/>
              </p:nvSpPr>
              <p:spPr>
                <a:xfrm>
                  <a:off x="5520647" y="1522785"/>
                  <a:ext cx="381001" cy="45720"/>
                </a:xfrm>
                <a:prstGeom prst="rect">
                  <a:avLst/>
                </a:prstGeom>
                <a:noFill/>
                <a:ln w="3175">
                  <a:solidFill>
                    <a:srgbClr val="FF5050"/>
                  </a:solidFill>
                </a:ln>
                <a:scene3d>
                  <a:camera prst="orthographicFront"/>
                  <a:lightRig rig="flood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</p:grpSp>
          <p:grpSp>
            <p:nvGrpSpPr>
              <p:cNvPr id="82" name="Group 42"/>
              <p:cNvGrpSpPr/>
              <p:nvPr/>
            </p:nvGrpSpPr>
            <p:grpSpPr>
              <a:xfrm>
                <a:off x="2743200" y="3657600"/>
                <a:ext cx="1295400" cy="2438400"/>
                <a:chOff x="3581400" y="3810000"/>
                <a:chExt cx="1295400" cy="2438400"/>
              </a:xfrm>
            </p:grpSpPr>
            <p:cxnSp>
              <p:nvCxnSpPr>
                <p:cNvPr id="93" name="Straight Connector 14"/>
                <p:cNvCxnSpPr/>
                <p:nvPr/>
              </p:nvCxnSpPr>
              <p:spPr>
                <a:xfrm>
                  <a:off x="3581400" y="3810000"/>
                  <a:ext cx="1295400" cy="121920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outerShdw blurRad="63500" dist="50800" dir="16800000" sx="103000" sy="103000" rotWithShape="0">
                    <a:schemeClr val="tx1">
                      <a:lumMod val="95000"/>
                      <a:lumOff val="5000"/>
                      <a:alpha val="57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15"/>
                <p:cNvCxnSpPr/>
                <p:nvPr/>
              </p:nvCxnSpPr>
              <p:spPr>
                <a:xfrm flipV="1">
                  <a:off x="3581400" y="5029200"/>
                  <a:ext cx="1295400" cy="121920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outerShdw blurRad="63500" dist="50800" dir="16800000" sx="103000" sy="103000" rotWithShape="0">
                    <a:schemeClr val="tx1">
                      <a:lumMod val="95000"/>
                      <a:lumOff val="5000"/>
                      <a:alpha val="57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Connector 82"/>
              <p:cNvCxnSpPr/>
              <p:nvPr/>
            </p:nvCxnSpPr>
            <p:spPr>
              <a:xfrm>
                <a:off x="1981200" y="3657600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5"/>
              <p:cNvCxnSpPr/>
              <p:nvPr/>
            </p:nvCxnSpPr>
            <p:spPr>
              <a:xfrm flipV="1">
                <a:off x="1981200" y="4876800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6"/>
              <p:cNvSpPr/>
              <p:nvPr/>
            </p:nvSpPr>
            <p:spPr>
              <a:xfrm>
                <a:off x="2895599" y="5562599"/>
                <a:ext cx="784966" cy="9127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d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86" name="Rectangle 7"/>
              <p:cNvSpPr/>
              <p:nvPr/>
            </p:nvSpPr>
            <p:spPr>
              <a:xfrm>
                <a:off x="2133600" y="5562599"/>
                <a:ext cx="795469" cy="9127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 smtClean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u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87" name="Oval 8"/>
              <p:cNvSpPr/>
              <p:nvPr/>
            </p:nvSpPr>
            <p:spPr>
              <a:xfrm>
                <a:off x="1905000" y="5562600"/>
                <a:ext cx="2438400" cy="9144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88" name="Rectangle 9"/>
              <p:cNvSpPr/>
              <p:nvPr/>
            </p:nvSpPr>
            <p:spPr>
              <a:xfrm>
                <a:off x="1295400" y="5562599"/>
                <a:ext cx="847987" cy="103448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Sylfaen"/>
                  </a:rPr>
                  <a:t>n</a:t>
                </a:r>
                <a:endParaRPr lang="en-US" sz="28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89" name="Rectangle 10"/>
              <p:cNvSpPr/>
              <p:nvPr/>
            </p:nvSpPr>
            <p:spPr>
              <a:xfrm>
                <a:off x="2895599" y="3200401"/>
                <a:ext cx="784966" cy="9127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d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90" name="Rectangle 11"/>
              <p:cNvSpPr/>
              <p:nvPr/>
            </p:nvSpPr>
            <p:spPr>
              <a:xfrm>
                <a:off x="2133600" y="3200401"/>
                <a:ext cx="795469" cy="9127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 smtClean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u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Oval 12"/>
              <p:cNvSpPr/>
              <p:nvPr/>
            </p:nvSpPr>
            <p:spPr>
              <a:xfrm>
                <a:off x="1905000" y="3200400"/>
                <a:ext cx="2438400" cy="9144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92" name="Rectangle 13"/>
              <p:cNvSpPr/>
              <p:nvPr/>
            </p:nvSpPr>
            <p:spPr>
              <a:xfrm>
                <a:off x="1295400" y="3200401"/>
                <a:ext cx="812975" cy="103448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Sylfaen"/>
                  </a:rPr>
                  <a:t>p</a:t>
                </a:r>
                <a:endParaRPr lang="en-US" sz="28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4" name="Group 62"/>
            <p:cNvGrpSpPr/>
            <p:nvPr/>
          </p:nvGrpSpPr>
          <p:grpSpPr>
            <a:xfrm>
              <a:off x="2229001" y="3285530"/>
              <a:ext cx="690479" cy="200954"/>
              <a:chOff x="4495803" y="5859809"/>
              <a:chExt cx="1314471" cy="410025"/>
            </a:xfrm>
          </p:grpSpPr>
          <p:sp>
            <p:nvSpPr>
              <p:cNvPr id="65" name="Arc 64"/>
              <p:cNvSpPr/>
              <p:nvPr/>
            </p:nvSpPr>
            <p:spPr>
              <a:xfrm rot="16200000">
                <a:off x="5505474" y="5935622"/>
                <a:ext cx="342900" cy="266700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grpSp>
            <p:nvGrpSpPr>
              <p:cNvPr id="66" name="Group 51"/>
              <p:cNvGrpSpPr/>
              <p:nvPr/>
            </p:nvGrpSpPr>
            <p:grpSpPr>
              <a:xfrm>
                <a:off x="4495803" y="5867592"/>
                <a:ext cx="419097" cy="402242"/>
                <a:chOff x="4495803" y="5867592"/>
                <a:chExt cx="419097" cy="402242"/>
              </a:xfrm>
            </p:grpSpPr>
            <p:sp>
              <p:nvSpPr>
                <p:cNvPr id="77" name="Arc 76"/>
                <p:cNvSpPr/>
                <p:nvPr/>
              </p:nvSpPr>
              <p:spPr>
                <a:xfrm rot="16200000">
                  <a:off x="4439063" y="5961444"/>
                  <a:ext cx="357949" cy="244469"/>
                </a:xfrm>
                <a:prstGeom prst="arc">
                  <a:avLst>
                    <a:gd name="adj1" fmla="val 16200000"/>
                    <a:gd name="adj2" fmla="val 523498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8" name="Arc 77"/>
                <p:cNvSpPr/>
                <p:nvPr/>
              </p:nvSpPr>
              <p:spPr>
                <a:xfrm rot="5400000">
                  <a:off x="4504530" y="6034094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9" name="Arc 78"/>
                <p:cNvSpPr/>
                <p:nvPr/>
              </p:nvSpPr>
              <p:spPr>
                <a:xfrm rot="16200000">
                  <a:off x="4610402" y="5964734"/>
                  <a:ext cx="364528" cy="244468"/>
                </a:xfrm>
                <a:prstGeom prst="arc">
                  <a:avLst>
                    <a:gd name="adj1" fmla="val 16200000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80" name="Arc 79"/>
                <p:cNvSpPr/>
                <p:nvPr/>
              </p:nvSpPr>
              <p:spPr>
                <a:xfrm rot="5400000">
                  <a:off x="4679160" y="6033492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</p:grpSp>
          <p:grpSp>
            <p:nvGrpSpPr>
              <p:cNvPr id="67" name="Group 52"/>
              <p:cNvGrpSpPr/>
              <p:nvPr/>
            </p:nvGrpSpPr>
            <p:grpSpPr>
              <a:xfrm>
                <a:off x="4845060" y="5860411"/>
                <a:ext cx="419097" cy="402242"/>
                <a:chOff x="4495803" y="5867592"/>
                <a:chExt cx="419097" cy="402242"/>
              </a:xfrm>
            </p:grpSpPr>
            <p:sp>
              <p:nvSpPr>
                <p:cNvPr id="73" name="Arc 72"/>
                <p:cNvSpPr/>
                <p:nvPr/>
              </p:nvSpPr>
              <p:spPr>
                <a:xfrm rot="16200000">
                  <a:off x="4439063" y="5961444"/>
                  <a:ext cx="357949" cy="244469"/>
                </a:xfrm>
                <a:prstGeom prst="arc">
                  <a:avLst>
                    <a:gd name="adj1" fmla="val 16200000"/>
                    <a:gd name="adj2" fmla="val 523498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4" name="Arc 73"/>
                <p:cNvSpPr/>
                <p:nvPr/>
              </p:nvSpPr>
              <p:spPr>
                <a:xfrm rot="5400000">
                  <a:off x="4504530" y="6034094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5" name="Arc 74"/>
                <p:cNvSpPr/>
                <p:nvPr/>
              </p:nvSpPr>
              <p:spPr>
                <a:xfrm rot="16200000">
                  <a:off x="4610402" y="5964734"/>
                  <a:ext cx="364528" cy="244468"/>
                </a:xfrm>
                <a:prstGeom prst="arc">
                  <a:avLst>
                    <a:gd name="adj1" fmla="val 16200000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6" name="Arc 75"/>
                <p:cNvSpPr/>
                <p:nvPr/>
              </p:nvSpPr>
              <p:spPr>
                <a:xfrm rot="5400000">
                  <a:off x="4679160" y="6033492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</p:grpSp>
          <p:grpSp>
            <p:nvGrpSpPr>
              <p:cNvPr id="68" name="Group 57"/>
              <p:cNvGrpSpPr/>
              <p:nvPr/>
            </p:nvGrpSpPr>
            <p:grpSpPr>
              <a:xfrm>
                <a:off x="5194317" y="5859809"/>
                <a:ext cx="419097" cy="402242"/>
                <a:chOff x="4495803" y="5867592"/>
                <a:chExt cx="419097" cy="402242"/>
              </a:xfrm>
            </p:grpSpPr>
            <p:sp>
              <p:nvSpPr>
                <p:cNvPr id="69" name="Arc 68"/>
                <p:cNvSpPr/>
                <p:nvPr/>
              </p:nvSpPr>
              <p:spPr>
                <a:xfrm rot="16200000">
                  <a:off x="4439063" y="5961444"/>
                  <a:ext cx="357949" cy="244469"/>
                </a:xfrm>
                <a:prstGeom prst="arc">
                  <a:avLst>
                    <a:gd name="adj1" fmla="val 16200000"/>
                    <a:gd name="adj2" fmla="val 523498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0" name="Arc 69"/>
                <p:cNvSpPr/>
                <p:nvPr/>
              </p:nvSpPr>
              <p:spPr>
                <a:xfrm rot="5400000">
                  <a:off x="4504530" y="6034094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1" name="Arc 70"/>
                <p:cNvSpPr/>
                <p:nvPr/>
              </p:nvSpPr>
              <p:spPr>
                <a:xfrm rot="16200000">
                  <a:off x="4610402" y="5964734"/>
                  <a:ext cx="364528" cy="244468"/>
                </a:xfrm>
                <a:prstGeom prst="arc">
                  <a:avLst>
                    <a:gd name="adj1" fmla="val 16200000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72" name="Arc 71"/>
                <p:cNvSpPr/>
                <p:nvPr/>
              </p:nvSpPr>
              <p:spPr>
                <a:xfrm rot="5400000">
                  <a:off x="4679160" y="6033492"/>
                  <a:ext cx="401640" cy="69840"/>
                </a:xfrm>
                <a:prstGeom prst="arc">
                  <a:avLst>
                    <a:gd name="adj1" fmla="val 16428844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</p:grpSp>
        </p:grpSp>
      </p:grpSp>
      <p:grpSp>
        <p:nvGrpSpPr>
          <p:cNvPr id="107" name="Group 106"/>
          <p:cNvGrpSpPr/>
          <p:nvPr/>
        </p:nvGrpSpPr>
        <p:grpSpPr>
          <a:xfrm>
            <a:off x="504825" y="4577542"/>
            <a:ext cx="3984565" cy="1836711"/>
            <a:chOff x="0" y="2139142"/>
            <a:chExt cx="9348293" cy="3642466"/>
          </a:xfrm>
        </p:grpSpPr>
        <p:grpSp>
          <p:nvGrpSpPr>
            <p:cNvPr id="108" name="Group 1"/>
            <p:cNvGrpSpPr/>
            <p:nvPr/>
          </p:nvGrpSpPr>
          <p:grpSpPr>
            <a:xfrm>
              <a:off x="0" y="2159016"/>
              <a:ext cx="5064137" cy="3622592"/>
              <a:chOff x="838200" y="2197808"/>
              <a:chExt cx="5064137" cy="3622592"/>
            </a:xfrm>
          </p:grpSpPr>
          <p:grpSp>
            <p:nvGrpSpPr>
              <p:cNvPr id="155" name="Group 1"/>
              <p:cNvGrpSpPr/>
              <p:nvPr/>
            </p:nvGrpSpPr>
            <p:grpSpPr>
              <a:xfrm>
                <a:off x="838200" y="2197808"/>
                <a:ext cx="5064137" cy="3622592"/>
                <a:chOff x="1295400" y="3112208"/>
                <a:chExt cx="5064137" cy="3622592"/>
              </a:xfrm>
            </p:grpSpPr>
            <p:grpSp>
              <p:nvGrpSpPr>
                <p:cNvPr id="173" name="Group 25"/>
                <p:cNvGrpSpPr/>
                <p:nvPr/>
              </p:nvGrpSpPr>
              <p:grpSpPr>
                <a:xfrm>
                  <a:off x="3505200" y="3112208"/>
                  <a:ext cx="2854337" cy="3622592"/>
                  <a:chOff x="1143000" y="1054808"/>
                  <a:chExt cx="2854337" cy="3622592"/>
                </a:xfrm>
              </p:grpSpPr>
              <p:grpSp>
                <p:nvGrpSpPr>
                  <p:cNvPr id="187" name="Group 13"/>
                  <p:cNvGrpSpPr/>
                  <p:nvPr/>
                </p:nvGrpSpPr>
                <p:grpSpPr>
                  <a:xfrm>
                    <a:off x="1143000" y="1600200"/>
                    <a:ext cx="2673684" cy="2438400"/>
                    <a:chOff x="1143000" y="1600200"/>
                    <a:chExt cx="2673684" cy="2438400"/>
                  </a:xfrm>
                </p:grpSpPr>
                <p:cxnSp>
                  <p:nvCxnSpPr>
                    <p:cNvPr id="191" name="Straight Connector 23"/>
                    <p:cNvCxnSpPr/>
                    <p:nvPr/>
                  </p:nvCxnSpPr>
                  <p:spPr>
                    <a:xfrm rot="16200000" flipH="1">
                      <a:off x="1143000" y="1600200"/>
                      <a:ext cx="1219200" cy="1219200"/>
                    </a:xfrm>
                    <a:prstGeom prst="line">
                      <a:avLst/>
                    </a:prstGeom>
                    <a:ln w="38100">
                      <a:solidFill>
                        <a:srgbClr val="C00000"/>
                      </a:solidFill>
                    </a:ln>
                    <a:effectLst>
                      <a:outerShdw blurRad="63500" dist="50800" dir="16800000" sx="103000" sy="103000" rotWithShape="0">
                        <a:schemeClr val="tx1">
                          <a:lumMod val="95000"/>
                          <a:lumOff val="5000"/>
                          <a:alpha val="57000"/>
                        </a:scheme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Connector 24"/>
                    <p:cNvCxnSpPr/>
                    <p:nvPr/>
                  </p:nvCxnSpPr>
                  <p:spPr>
                    <a:xfrm rot="5400000" flipH="1" flipV="1">
                      <a:off x="1143000" y="2819400"/>
                      <a:ext cx="1219200" cy="1219200"/>
                    </a:xfrm>
                    <a:prstGeom prst="line">
                      <a:avLst/>
                    </a:prstGeom>
                    <a:ln w="38100">
                      <a:solidFill>
                        <a:srgbClr val="C00000"/>
                      </a:solidFill>
                    </a:ln>
                    <a:effectLst>
                      <a:outerShdw blurRad="63500" dist="50800" dir="16800000" sx="103000" sy="103000" rotWithShape="0">
                        <a:schemeClr val="tx1">
                          <a:lumMod val="95000"/>
                          <a:lumOff val="5000"/>
                          <a:alpha val="57000"/>
                        </a:scheme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Connector 27"/>
                    <p:cNvCxnSpPr/>
                    <p:nvPr/>
                  </p:nvCxnSpPr>
                  <p:spPr>
                    <a:xfrm>
                      <a:off x="2362200" y="2819400"/>
                      <a:ext cx="1454484" cy="1588"/>
                    </a:xfrm>
                    <a:prstGeom prst="line">
                      <a:avLst/>
                    </a:prstGeom>
                    <a:ln w="38100">
                      <a:solidFill>
                        <a:srgbClr val="C00000"/>
                      </a:solidFill>
                    </a:ln>
                    <a:effectLst>
                      <a:outerShdw blurRad="63500" dist="50800" dir="16800000" sx="103000" sy="103000" rotWithShape="0">
                        <a:schemeClr val="tx1">
                          <a:lumMod val="95000"/>
                          <a:lumOff val="5000"/>
                          <a:alpha val="57000"/>
                        </a:scheme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8" name="Rectangle 17"/>
                  <p:cNvSpPr/>
                  <p:nvPr/>
                </p:nvSpPr>
                <p:spPr>
                  <a:xfrm>
                    <a:off x="1173894" y="3761851"/>
                    <a:ext cx="471799" cy="91554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2400" b="1" spc="100" dirty="0" smtClean="0">
                        <a:ln w="18000">
                          <a:solidFill>
                            <a:schemeClr val="accent1">
                              <a:satMod val="200000"/>
                              <a:tint val="72000"/>
                            </a:schemeClr>
                          </a:solidFill>
                          <a:prstDash val="solid"/>
                        </a:ln>
                        <a:solidFill>
                          <a:schemeClr val="accent1">
                            <a:satMod val="280000"/>
                            <a:tint val="100000"/>
                            <a:alpha val="5700"/>
                          </a:schemeClr>
                        </a:solidFill>
                        <a:effectLst>
                          <a:outerShdw blurRad="25000" dist="20000" dir="16020000" algn="tl">
                            <a:schemeClr val="accent1">
                              <a:satMod val="200000"/>
                              <a:shade val="1000"/>
                              <a:alpha val="60000"/>
                            </a:schemeClr>
                          </a:outerShdw>
                        </a:effectLst>
                        <a:latin typeface="Sylfaen"/>
                      </a:rPr>
                      <a:t>u</a:t>
                    </a:r>
                    <a:endParaRPr lang="en-US" sz="2400" b="1" spc="100" dirty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189" name="Rectangle 18"/>
                  <p:cNvSpPr/>
                  <p:nvPr/>
                </p:nvSpPr>
                <p:spPr>
                  <a:xfrm>
                    <a:off x="1182417" y="1054808"/>
                    <a:ext cx="492304" cy="915549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2400" b="1" spc="100" dirty="0">
                        <a:ln w="18000">
                          <a:solidFill>
                            <a:schemeClr val="accent1">
                              <a:satMod val="200000"/>
                              <a:tint val="72000"/>
                            </a:schemeClr>
                          </a:solidFill>
                          <a:prstDash val="solid"/>
                        </a:ln>
                        <a:solidFill>
                          <a:schemeClr val="accent1">
                            <a:satMod val="280000"/>
                            <a:tint val="100000"/>
                            <a:alpha val="5700"/>
                          </a:schemeClr>
                        </a:solidFill>
                        <a:effectLst>
                          <a:outerShdw blurRad="25000" dist="20000" dir="16020000" algn="tl">
                            <a:schemeClr val="accent1">
                              <a:satMod val="200000"/>
                              <a:shade val="1000"/>
                              <a:alpha val="60000"/>
                            </a:schemeClr>
                          </a:outerShdw>
                        </a:effectLst>
                        <a:latin typeface="Sylfaen" pitchFamily="18" charset="0"/>
                      </a:rPr>
                      <a:t>d</a:t>
                    </a:r>
                  </a:p>
                </p:txBody>
              </p:sp>
              <p:sp>
                <p:nvSpPr>
                  <p:cNvPr id="190" name="Rectangle 19"/>
                  <p:cNvSpPr/>
                  <p:nvPr/>
                </p:nvSpPr>
                <p:spPr>
                  <a:xfrm>
                    <a:off x="2522332" y="1960943"/>
                    <a:ext cx="1475005" cy="1037621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sz="2800" b="1" dirty="0" smtClean="0">
                        <a:ln w="18000">
                          <a:solidFill>
                            <a:schemeClr val="accent2">
                              <a:satMod val="140000"/>
                            </a:schemeClr>
                          </a:solidFill>
                          <a:prstDash val="solid"/>
                          <a:miter lim="800000"/>
                        </a:ln>
                        <a:noFill/>
                        <a:effectLst>
                          <a:outerShdw blurRad="25500" dist="23000" dir="7020000" algn="tl">
                            <a:srgbClr val="000000">
                              <a:alpha val="50000"/>
                            </a:srgbClr>
                          </a:outerShdw>
                        </a:effectLst>
                      </a:rPr>
                      <a:t>W</a:t>
                    </a:r>
                    <a:r>
                      <a:rPr lang="en-US" sz="2800" b="1" baseline="30000" dirty="0">
                        <a:ln w="18000">
                          <a:solidFill>
                            <a:schemeClr val="accent2">
                              <a:satMod val="140000"/>
                            </a:schemeClr>
                          </a:solidFill>
                          <a:prstDash val="solid"/>
                          <a:miter lim="800000"/>
                        </a:ln>
                        <a:noFill/>
                        <a:effectLst>
                          <a:outerShdw blurRad="25500" dist="23000" dir="7020000" algn="tl">
                            <a:srgbClr val="000000">
                              <a:alpha val="50000"/>
                            </a:srgbClr>
                          </a:outerShdw>
                        </a:effectLst>
                      </a:rPr>
                      <a:t>+</a:t>
                    </a:r>
                    <a:endParaRPr lang="en-US" sz="2800" b="1" dirty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74" name="Group 42"/>
                <p:cNvGrpSpPr/>
                <p:nvPr/>
              </p:nvGrpSpPr>
              <p:grpSpPr>
                <a:xfrm>
                  <a:off x="2743200" y="3657600"/>
                  <a:ext cx="1295400" cy="2438400"/>
                  <a:chOff x="3581400" y="3810000"/>
                  <a:chExt cx="1295400" cy="2438400"/>
                </a:xfrm>
              </p:grpSpPr>
              <p:cxnSp>
                <p:nvCxnSpPr>
                  <p:cNvPr id="185" name="Straight Connector 14"/>
                  <p:cNvCxnSpPr/>
                  <p:nvPr/>
                </p:nvCxnSpPr>
                <p:spPr>
                  <a:xfrm>
                    <a:off x="3581400" y="3810000"/>
                    <a:ext cx="1295400" cy="1219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5"/>
                  <p:cNvCxnSpPr/>
                  <p:nvPr/>
                </p:nvCxnSpPr>
                <p:spPr>
                  <a:xfrm flipV="1">
                    <a:off x="3581400" y="5029200"/>
                    <a:ext cx="1295400" cy="1219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  <a:effectLst>
                    <a:outerShdw blurRad="63500" dist="50800" dir="16800000" sx="103000" sy="103000" rotWithShape="0">
                      <a:schemeClr val="tx1">
                        <a:lumMod val="95000"/>
                        <a:lumOff val="5000"/>
                        <a:alpha val="57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1981200" y="3657600"/>
                  <a:ext cx="1295400" cy="121920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outerShdw blurRad="63500" dist="50800" dir="16800000" sx="103000" sy="103000" rotWithShape="0">
                    <a:schemeClr val="tx1">
                      <a:lumMod val="95000"/>
                      <a:lumOff val="5000"/>
                      <a:alpha val="57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5"/>
                <p:cNvCxnSpPr/>
                <p:nvPr/>
              </p:nvCxnSpPr>
              <p:spPr>
                <a:xfrm flipV="1">
                  <a:off x="1981200" y="4876800"/>
                  <a:ext cx="1295400" cy="121920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outerShdw blurRad="63500" dist="50800" dir="16800000" sx="103000" sy="103000" rotWithShape="0">
                    <a:schemeClr val="tx1">
                      <a:lumMod val="95000"/>
                      <a:lumOff val="5000"/>
                      <a:alpha val="57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ectangle 6"/>
                <p:cNvSpPr/>
                <p:nvPr/>
              </p:nvSpPr>
              <p:spPr>
                <a:xfrm>
                  <a:off x="2774093" y="5819251"/>
                  <a:ext cx="471799" cy="9155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 smtClean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/>
                    </a:rPr>
                    <a:t>u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78" name="Rectangle 7"/>
                <p:cNvSpPr/>
                <p:nvPr/>
              </p:nvSpPr>
              <p:spPr>
                <a:xfrm>
                  <a:off x="2012440" y="5819251"/>
                  <a:ext cx="479030" cy="9155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/>
                    </a:rPr>
                    <a:t>d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79" name="Oval 8"/>
                <p:cNvSpPr/>
                <p:nvPr/>
              </p:nvSpPr>
              <p:spPr>
                <a:xfrm>
                  <a:off x="1871749" y="5829991"/>
                  <a:ext cx="2200102" cy="781397"/>
                </a:xfrm>
                <a:prstGeom prst="ellipse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180" name="Rectangle 9"/>
                <p:cNvSpPr/>
                <p:nvPr/>
              </p:nvSpPr>
              <p:spPr>
                <a:xfrm>
                  <a:off x="1295400" y="5562598"/>
                  <a:ext cx="873270" cy="10376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dirty="0" smtClean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  <a:latin typeface="Sylfaen"/>
                    </a:rPr>
                    <a:t>p</a:t>
                  </a:r>
                  <a:endPara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1" name="Rectangle 10"/>
                <p:cNvSpPr/>
                <p:nvPr/>
              </p:nvSpPr>
              <p:spPr>
                <a:xfrm>
                  <a:off x="2782398" y="3112208"/>
                  <a:ext cx="484872" cy="9155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 smtClean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/>
                    </a:rPr>
                    <a:t>u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2" name="Rectangle 11"/>
                <p:cNvSpPr/>
                <p:nvPr/>
              </p:nvSpPr>
              <p:spPr>
                <a:xfrm>
                  <a:off x="2020618" y="3112208"/>
                  <a:ext cx="492302" cy="9155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 spc="100" dirty="0">
                      <a:ln w="18000">
                        <a:solidFill>
                          <a:schemeClr val="accent1">
                            <a:satMod val="200000"/>
                            <a:tint val="72000"/>
                          </a:schemeClr>
                        </a:solidFill>
                        <a:prstDash val="solid"/>
                      </a:ln>
                      <a:solidFill>
                        <a:schemeClr val="accent1">
                          <a:satMod val="280000"/>
                          <a:tint val="100000"/>
                          <a:alpha val="5700"/>
                        </a:schemeClr>
                      </a:solidFill>
                      <a:effectLst>
                        <a:outerShdw blurRad="25000" dist="20000" dir="16020000" algn="tl">
                          <a:schemeClr val="accent1">
                            <a:satMod val="200000"/>
                            <a:shade val="1000"/>
                            <a:alpha val="60000"/>
                          </a:schemeClr>
                        </a:outerShdw>
                      </a:effectLst>
                      <a:latin typeface="Sylfaen"/>
                    </a:rPr>
                    <a:t>d</a:t>
                  </a:r>
                  <a:endPara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3" name="Oval 12"/>
                <p:cNvSpPr/>
                <p:nvPr/>
              </p:nvSpPr>
              <p:spPr>
                <a:xfrm>
                  <a:off x="1844040" y="3120043"/>
                  <a:ext cx="2261062" cy="828502"/>
                </a:xfrm>
                <a:prstGeom prst="ellipse">
                  <a:avLst/>
                </a:prstGeom>
                <a:noFill/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sp>
              <p:nvSpPr>
                <p:cNvPr id="184" name="Rectangle 13"/>
                <p:cNvSpPr/>
                <p:nvPr/>
              </p:nvSpPr>
              <p:spPr>
                <a:xfrm>
                  <a:off x="1295400" y="3200400"/>
                  <a:ext cx="910879" cy="103762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b="1" dirty="0">
                      <a:ln w="18000">
                        <a:solidFill>
                          <a:schemeClr val="accent2">
                            <a:satMod val="140000"/>
                          </a:schemeClr>
                        </a:solidFill>
                        <a:prstDash val="solid"/>
                        <a:miter lim="800000"/>
                      </a:ln>
                      <a:noFill/>
                      <a:effectLst>
                        <a:outerShdw blurRad="25500" dist="23000" dir="7020000" algn="tl">
                          <a:srgbClr val="000000">
                            <a:alpha val="50000"/>
                          </a:srgbClr>
                        </a:outerShdw>
                      </a:effectLst>
                      <a:latin typeface="Sylfaen"/>
                    </a:rPr>
                    <a:t>n</a:t>
                  </a:r>
                  <a:endPara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6" name="Group 62"/>
              <p:cNvGrpSpPr/>
              <p:nvPr/>
            </p:nvGrpSpPr>
            <p:grpSpPr>
              <a:xfrm>
                <a:off x="2229001" y="3285530"/>
                <a:ext cx="690479" cy="200954"/>
                <a:chOff x="4495803" y="5859809"/>
                <a:chExt cx="1314471" cy="410025"/>
              </a:xfrm>
            </p:grpSpPr>
            <p:sp>
              <p:nvSpPr>
                <p:cNvPr id="157" name="Arc 156"/>
                <p:cNvSpPr/>
                <p:nvPr/>
              </p:nvSpPr>
              <p:spPr>
                <a:xfrm rot="16200000">
                  <a:off x="5505474" y="5935622"/>
                  <a:ext cx="342900" cy="266700"/>
                </a:xfrm>
                <a:prstGeom prst="arc">
                  <a:avLst>
                    <a:gd name="adj1" fmla="val 16200000"/>
                    <a:gd name="adj2" fmla="val 538310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000" dirty="0"/>
                </a:p>
              </p:txBody>
            </p:sp>
            <p:grpSp>
              <p:nvGrpSpPr>
                <p:cNvPr id="158" name="Group 51"/>
                <p:cNvGrpSpPr/>
                <p:nvPr/>
              </p:nvGrpSpPr>
              <p:grpSpPr>
                <a:xfrm>
                  <a:off x="4495803" y="5867592"/>
                  <a:ext cx="419097" cy="402242"/>
                  <a:chOff x="4495803" y="5867592"/>
                  <a:chExt cx="419097" cy="402242"/>
                </a:xfrm>
              </p:grpSpPr>
              <p:sp>
                <p:nvSpPr>
                  <p:cNvPr id="169" name="Arc 16"/>
                  <p:cNvSpPr/>
                  <p:nvPr/>
                </p:nvSpPr>
                <p:spPr>
                  <a:xfrm rot="16200000">
                    <a:off x="4439063" y="5961444"/>
                    <a:ext cx="357949" cy="244469"/>
                  </a:xfrm>
                  <a:prstGeom prst="arc">
                    <a:avLst>
                      <a:gd name="adj1" fmla="val 16200000"/>
                      <a:gd name="adj2" fmla="val 523498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70" name="Arc 17"/>
                  <p:cNvSpPr/>
                  <p:nvPr/>
                </p:nvSpPr>
                <p:spPr>
                  <a:xfrm rot="5400000">
                    <a:off x="4504530" y="6034094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71" name="Arc 18"/>
                  <p:cNvSpPr/>
                  <p:nvPr/>
                </p:nvSpPr>
                <p:spPr>
                  <a:xfrm rot="16200000">
                    <a:off x="4610402" y="5964734"/>
                    <a:ext cx="364528" cy="244468"/>
                  </a:xfrm>
                  <a:prstGeom prst="arc">
                    <a:avLst>
                      <a:gd name="adj1" fmla="val 16200000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72" name="Arc 19"/>
                  <p:cNvSpPr/>
                  <p:nvPr/>
                </p:nvSpPr>
                <p:spPr>
                  <a:xfrm rot="5400000">
                    <a:off x="4679160" y="6033492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</p:grpSp>
            <p:grpSp>
              <p:nvGrpSpPr>
                <p:cNvPr id="159" name="Group 52"/>
                <p:cNvGrpSpPr/>
                <p:nvPr/>
              </p:nvGrpSpPr>
              <p:grpSpPr>
                <a:xfrm>
                  <a:off x="4845060" y="5860411"/>
                  <a:ext cx="419097" cy="402242"/>
                  <a:chOff x="4495803" y="5867592"/>
                  <a:chExt cx="419097" cy="402242"/>
                </a:xfrm>
              </p:grpSpPr>
              <p:sp>
                <p:nvSpPr>
                  <p:cNvPr id="165" name="Arc 12"/>
                  <p:cNvSpPr/>
                  <p:nvPr/>
                </p:nvSpPr>
                <p:spPr>
                  <a:xfrm rot="16200000">
                    <a:off x="4439063" y="5961444"/>
                    <a:ext cx="357949" cy="244469"/>
                  </a:xfrm>
                  <a:prstGeom prst="arc">
                    <a:avLst>
                      <a:gd name="adj1" fmla="val 16200000"/>
                      <a:gd name="adj2" fmla="val 523498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6" name="Arc 13"/>
                  <p:cNvSpPr/>
                  <p:nvPr/>
                </p:nvSpPr>
                <p:spPr>
                  <a:xfrm rot="5400000">
                    <a:off x="4504530" y="6034094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7" name="Arc 14"/>
                  <p:cNvSpPr/>
                  <p:nvPr/>
                </p:nvSpPr>
                <p:spPr>
                  <a:xfrm rot="16200000">
                    <a:off x="4610402" y="5964734"/>
                    <a:ext cx="364528" cy="244468"/>
                  </a:xfrm>
                  <a:prstGeom prst="arc">
                    <a:avLst>
                      <a:gd name="adj1" fmla="val 16200000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8" name="Arc 15"/>
                  <p:cNvSpPr/>
                  <p:nvPr/>
                </p:nvSpPr>
                <p:spPr>
                  <a:xfrm rot="5400000">
                    <a:off x="4679160" y="6033492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</p:grpSp>
            <p:grpSp>
              <p:nvGrpSpPr>
                <p:cNvPr id="160" name="Group 57"/>
                <p:cNvGrpSpPr/>
                <p:nvPr/>
              </p:nvGrpSpPr>
              <p:grpSpPr>
                <a:xfrm>
                  <a:off x="5194317" y="5859809"/>
                  <a:ext cx="419097" cy="402242"/>
                  <a:chOff x="4495803" y="5867592"/>
                  <a:chExt cx="419097" cy="402242"/>
                </a:xfrm>
              </p:grpSpPr>
              <p:sp>
                <p:nvSpPr>
                  <p:cNvPr id="161" name="Arc 8"/>
                  <p:cNvSpPr/>
                  <p:nvPr/>
                </p:nvSpPr>
                <p:spPr>
                  <a:xfrm rot="16200000">
                    <a:off x="4439063" y="5961444"/>
                    <a:ext cx="357949" cy="244469"/>
                  </a:xfrm>
                  <a:prstGeom prst="arc">
                    <a:avLst>
                      <a:gd name="adj1" fmla="val 16200000"/>
                      <a:gd name="adj2" fmla="val 523498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2" name="Arc 9"/>
                  <p:cNvSpPr/>
                  <p:nvPr/>
                </p:nvSpPr>
                <p:spPr>
                  <a:xfrm rot="5400000">
                    <a:off x="4504530" y="6034094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3" name="Arc 10"/>
                  <p:cNvSpPr/>
                  <p:nvPr/>
                </p:nvSpPr>
                <p:spPr>
                  <a:xfrm rot="16200000">
                    <a:off x="4610402" y="5964734"/>
                    <a:ext cx="364528" cy="244468"/>
                  </a:xfrm>
                  <a:prstGeom prst="arc">
                    <a:avLst>
                      <a:gd name="adj1" fmla="val 16200000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  <p:sp>
                <p:nvSpPr>
                  <p:cNvPr id="164" name="Arc 11"/>
                  <p:cNvSpPr/>
                  <p:nvPr/>
                </p:nvSpPr>
                <p:spPr>
                  <a:xfrm rot="5400000">
                    <a:off x="4679160" y="6033492"/>
                    <a:ext cx="401640" cy="69840"/>
                  </a:xfrm>
                  <a:prstGeom prst="arc">
                    <a:avLst>
                      <a:gd name="adj1" fmla="val 16428844"/>
                      <a:gd name="adj2" fmla="val 5383106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000" dirty="0"/>
                  </a:p>
                </p:txBody>
              </p:sp>
            </p:grpSp>
          </p:grpSp>
        </p:grpSp>
        <p:sp>
          <p:nvSpPr>
            <p:cNvPr id="109" name="Arc 108"/>
            <p:cNvSpPr/>
            <p:nvPr/>
          </p:nvSpPr>
          <p:spPr>
            <a:xfrm rot="16200000">
              <a:off x="5007268" y="3677630"/>
              <a:ext cx="229937" cy="477504"/>
            </a:xfrm>
            <a:prstGeom prst="arc">
              <a:avLst>
                <a:gd name="adj1" fmla="val 10739558"/>
                <a:gd name="adj2" fmla="val 545963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000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5137355" y="3801418"/>
              <a:ext cx="402931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0"/>
            </p:cNvCxnSpPr>
            <p:nvPr/>
          </p:nvCxnSpPr>
          <p:spPr>
            <a:xfrm>
              <a:off x="5124259" y="4031347"/>
              <a:ext cx="438195" cy="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58"/>
            <p:cNvGrpSpPr/>
            <p:nvPr/>
          </p:nvGrpSpPr>
          <p:grpSpPr>
            <a:xfrm rot="10800000">
              <a:off x="5528153" y="2698866"/>
              <a:ext cx="2701447" cy="2445531"/>
              <a:chOff x="5562600" y="2744788"/>
              <a:chExt cx="2701447" cy="2445531"/>
            </a:xfrm>
          </p:grpSpPr>
          <p:cxnSp>
            <p:nvCxnSpPr>
              <p:cNvPr id="149" name="Straight Connector 23"/>
              <p:cNvCxnSpPr/>
              <p:nvPr/>
            </p:nvCxnSpPr>
            <p:spPr>
              <a:xfrm>
                <a:off x="7047807" y="2755871"/>
                <a:ext cx="1203713" cy="111054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24"/>
              <p:cNvCxnSpPr/>
              <p:nvPr/>
            </p:nvCxnSpPr>
            <p:spPr>
              <a:xfrm flipV="1">
                <a:off x="7093525" y="4082487"/>
                <a:ext cx="1170522" cy="110783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4"/>
              <p:cNvCxnSpPr/>
              <p:nvPr/>
            </p:nvCxnSpPr>
            <p:spPr>
              <a:xfrm>
                <a:off x="6324600" y="2744788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"/>
              <p:cNvCxnSpPr/>
              <p:nvPr/>
            </p:nvCxnSpPr>
            <p:spPr>
              <a:xfrm flipV="1">
                <a:off x="6324600" y="3963988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5562600" y="2744788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5"/>
              <p:cNvCxnSpPr/>
              <p:nvPr/>
            </p:nvCxnSpPr>
            <p:spPr>
              <a:xfrm flipV="1">
                <a:off x="5562600" y="3963988"/>
                <a:ext cx="1295400" cy="1219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outerShdw blurRad="63500" dist="50800" dir="16800000" sx="103000" sy="103000" rotWithShape="0">
                  <a:schemeClr val="tx1">
                    <a:lumMod val="95000"/>
                    <a:lumOff val="5000"/>
                    <a:alpha val="5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72"/>
            <p:cNvGrpSpPr/>
            <p:nvPr/>
          </p:nvGrpSpPr>
          <p:grpSpPr>
            <a:xfrm rot="5400000">
              <a:off x="5158059" y="3834955"/>
              <a:ext cx="216135" cy="138543"/>
              <a:chOff x="4267200" y="2792614"/>
              <a:chExt cx="403608" cy="200364"/>
            </a:xfrm>
          </p:grpSpPr>
          <p:sp>
            <p:nvSpPr>
              <p:cNvPr id="142" name="Arc 141"/>
              <p:cNvSpPr/>
              <p:nvPr/>
            </p:nvSpPr>
            <p:spPr>
              <a:xfrm rot="16200000">
                <a:off x="4243693" y="2837535"/>
                <a:ext cx="175432" cy="128417"/>
              </a:xfrm>
              <a:prstGeom prst="arc">
                <a:avLst>
                  <a:gd name="adj1" fmla="val 16200000"/>
                  <a:gd name="adj2" fmla="val 523498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3" name="Arc 142"/>
              <p:cNvSpPr/>
              <p:nvPr/>
            </p:nvSpPr>
            <p:spPr>
              <a:xfrm rot="5400000">
                <a:off x="4278851" y="2876213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4" name="Arc 143"/>
              <p:cNvSpPr/>
              <p:nvPr/>
            </p:nvSpPr>
            <p:spPr>
              <a:xfrm rot="16200000">
                <a:off x="4333811" y="2839147"/>
                <a:ext cx="178656" cy="128417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5" name="Arc 144"/>
              <p:cNvSpPr/>
              <p:nvPr/>
            </p:nvSpPr>
            <p:spPr>
              <a:xfrm rot="5400000">
                <a:off x="4370582" y="2875918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6" name="Arc 145"/>
              <p:cNvSpPr/>
              <p:nvPr/>
            </p:nvSpPr>
            <p:spPr>
              <a:xfrm rot="16200000">
                <a:off x="4427154" y="2834016"/>
                <a:ext cx="175432" cy="128417"/>
              </a:xfrm>
              <a:prstGeom prst="arc">
                <a:avLst>
                  <a:gd name="adj1" fmla="val 16200000"/>
                  <a:gd name="adj2" fmla="val 523498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7" name="Arc 146"/>
              <p:cNvSpPr/>
              <p:nvPr/>
            </p:nvSpPr>
            <p:spPr>
              <a:xfrm rot="5400000">
                <a:off x="4462312" y="2872694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8" name="Arc 147"/>
              <p:cNvSpPr/>
              <p:nvPr/>
            </p:nvSpPr>
            <p:spPr>
              <a:xfrm rot="16200000">
                <a:off x="4517272" y="2835628"/>
                <a:ext cx="178656" cy="128417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</p:grpSp>
        <p:grpSp>
          <p:nvGrpSpPr>
            <p:cNvPr id="114" name="Group 91"/>
            <p:cNvGrpSpPr/>
            <p:nvPr/>
          </p:nvGrpSpPr>
          <p:grpSpPr>
            <a:xfrm>
              <a:off x="6675523" y="4279562"/>
              <a:ext cx="690479" cy="200954"/>
              <a:chOff x="4267200" y="2792024"/>
              <a:chExt cx="690479" cy="200954"/>
            </a:xfrm>
          </p:grpSpPr>
          <p:sp>
            <p:nvSpPr>
              <p:cNvPr id="129" name="Arc 128"/>
              <p:cNvSpPr/>
              <p:nvPr/>
            </p:nvSpPr>
            <p:spPr>
              <a:xfrm rot="16200000">
                <a:off x="4803604" y="2824489"/>
                <a:ext cx="168056" cy="140095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0" name="Arc 129"/>
              <p:cNvSpPr/>
              <p:nvPr/>
            </p:nvSpPr>
            <p:spPr>
              <a:xfrm rot="16200000">
                <a:off x="4243693" y="2837535"/>
                <a:ext cx="175432" cy="128417"/>
              </a:xfrm>
              <a:prstGeom prst="arc">
                <a:avLst>
                  <a:gd name="adj1" fmla="val 16200000"/>
                  <a:gd name="adj2" fmla="val 523498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1" name="Arc 130"/>
              <p:cNvSpPr/>
              <p:nvPr/>
            </p:nvSpPr>
            <p:spPr>
              <a:xfrm rot="5400000">
                <a:off x="4278851" y="2876213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2" name="Arc 131"/>
              <p:cNvSpPr/>
              <p:nvPr/>
            </p:nvSpPr>
            <p:spPr>
              <a:xfrm rot="16200000">
                <a:off x="4333811" y="2839147"/>
                <a:ext cx="178656" cy="128417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3" name="Arc 132"/>
              <p:cNvSpPr/>
              <p:nvPr/>
            </p:nvSpPr>
            <p:spPr>
              <a:xfrm rot="5400000">
                <a:off x="4370582" y="2875918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4" name="Arc 133"/>
              <p:cNvSpPr/>
              <p:nvPr/>
            </p:nvSpPr>
            <p:spPr>
              <a:xfrm rot="16200000">
                <a:off x="4427154" y="2834016"/>
                <a:ext cx="175432" cy="128417"/>
              </a:xfrm>
              <a:prstGeom prst="arc">
                <a:avLst>
                  <a:gd name="adj1" fmla="val 16200000"/>
                  <a:gd name="adj2" fmla="val 523498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5" name="Arc 134"/>
              <p:cNvSpPr/>
              <p:nvPr/>
            </p:nvSpPr>
            <p:spPr>
              <a:xfrm rot="5400000">
                <a:off x="4462312" y="2872694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6" name="Arc 135"/>
              <p:cNvSpPr/>
              <p:nvPr/>
            </p:nvSpPr>
            <p:spPr>
              <a:xfrm rot="16200000">
                <a:off x="4517272" y="2835628"/>
                <a:ext cx="178656" cy="128417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7" name="Arc 136"/>
              <p:cNvSpPr/>
              <p:nvPr/>
            </p:nvSpPr>
            <p:spPr>
              <a:xfrm rot="5400000">
                <a:off x="4554043" y="2872399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8" name="Arc 137"/>
              <p:cNvSpPr/>
              <p:nvPr/>
            </p:nvSpPr>
            <p:spPr>
              <a:xfrm rot="16200000">
                <a:off x="4610616" y="2833721"/>
                <a:ext cx="175432" cy="128417"/>
              </a:xfrm>
              <a:prstGeom prst="arc">
                <a:avLst>
                  <a:gd name="adj1" fmla="val 16200000"/>
                  <a:gd name="adj2" fmla="val 523498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39" name="Arc 138"/>
              <p:cNvSpPr/>
              <p:nvPr/>
            </p:nvSpPr>
            <p:spPr>
              <a:xfrm rot="5400000">
                <a:off x="4645774" y="2872399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0" name="Arc 139"/>
              <p:cNvSpPr/>
              <p:nvPr/>
            </p:nvSpPr>
            <p:spPr>
              <a:xfrm rot="16200000">
                <a:off x="4700734" y="2835333"/>
                <a:ext cx="178656" cy="128417"/>
              </a:xfrm>
              <a:prstGeom prst="arc">
                <a:avLst>
                  <a:gd name="adj1" fmla="val 16200000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  <p:sp>
            <p:nvSpPr>
              <p:cNvPr id="141" name="Arc 140"/>
              <p:cNvSpPr/>
              <p:nvPr/>
            </p:nvSpPr>
            <p:spPr>
              <a:xfrm rot="5400000">
                <a:off x="4737505" y="2872104"/>
                <a:ext cx="196845" cy="36686"/>
              </a:xfrm>
              <a:prstGeom prst="arc">
                <a:avLst>
                  <a:gd name="adj1" fmla="val 16428844"/>
                  <a:gd name="adj2" fmla="val 538310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</p:grpSp>
        <p:grpSp>
          <p:nvGrpSpPr>
            <p:cNvPr id="115" name="Group 109"/>
            <p:cNvGrpSpPr/>
            <p:nvPr/>
          </p:nvGrpSpPr>
          <p:grpSpPr>
            <a:xfrm>
              <a:off x="5796744" y="2222269"/>
              <a:ext cx="2609631" cy="915550"/>
              <a:chOff x="4276899" y="1695796"/>
              <a:chExt cx="2534741" cy="987359"/>
            </a:xfrm>
          </p:grpSpPr>
          <p:sp>
            <p:nvSpPr>
              <p:cNvPr id="125" name="Rectangle 18"/>
              <p:cNvSpPr/>
              <p:nvPr/>
            </p:nvSpPr>
            <p:spPr>
              <a:xfrm>
                <a:off x="5992653" y="1695796"/>
                <a:ext cx="818987" cy="9873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 pitchFamily="18" charset="0"/>
                  </a:rPr>
                  <a:t>d</a:t>
                </a:r>
              </a:p>
            </p:txBody>
          </p:sp>
          <p:sp>
            <p:nvSpPr>
              <p:cNvPr id="126" name="Rectangle 10"/>
              <p:cNvSpPr/>
              <p:nvPr/>
            </p:nvSpPr>
            <p:spPr>
              <a:xfrm>
                <a:off x="5267500" y="1695796"/>
                <a:ext cx="829946" cy="9873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 smtClean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u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127" name="Rectangle 11"/>
              <p:cNvSpPr/>
              <p:nvPr/>
            </p:nvSpPr>
            <p:spPr>
              <a:xfrm>
                <a:off x="4505499" y="1695796"/>
                <a:ext cx="829946" cy="98735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 smtClean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u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128" name="Oval 12"/>
              <p:cNvSpPr/>
              <p:nvPr/>
            </p:nvSpPr>
            <p:spPr>
              <a:xfrm>
                <a:off x="4276899" y="1695796"/>
                <a:ext cx="2438400" cy="9144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</p:grpSp>
        <p:grpSp>
          <p:nvGrpSpPr>
            <p:cNvPr id="116" name="Group 110"/>
            <p:cNvGrpSpPr/>
            <p:nvPr/>
          </p:nvGrpSpPr>
          <p:grpSpPr>
            <a:xfrm>
              <a:off x="6001788" y="4804753"/>
              <a:ext cx="2488744" cy="915550"/>
              <a:chOff x="4276899" y="1695791"/>
              <a:chExt cx="2594901" cy="1020714"/>
            </a:xfrm>
          </p:grpSpPr>
          <p:sp>
            <p:nvSpPr>
              <p:cNvPr id="121" name="Rectangle 18"/>
              <p:cNvSpPr/>
              <p:nvPr/>
            </p:nvSpPr>
            <p:spPr>
              <a:xfrm>
                <a:off x="5992651" y="1695791"/>
                <a:ext cx="879149" cy="10207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 pitchFamily="18" charset="0"/>
                  </a:rPr>
                  <a:t>d</a:t>
                </a:r>
              </a:p>
            </p:txBody>
          </p:sp>
          <p:sp>
            <p:nvSpPr>
              <p:cNvPr id="122" name="Rectangle 10"/>
              <p:cNvSpPr/>
              <p:nvPr/>
            </p:nvSpPr>
            <p:spPr>
              <a:xfrm>
                <a:off x="5267497" y="1695791"/>
                <a:ext cx="890913" cy="10207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 smtClean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u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123" name="Rectangle 11"/>
              <p:cNvSpPr/>
              <p:nvPr/>
            </p:nvSpPr>
            <p:spPr>
              <a:xfrm>
                <a:off x="4505496" y="1695791"/>
                <a:ext cx="879149" cy="10207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spc="100" dirty="0">
                    <a:ln w="18000">
                      <a:solidFill>
                        <a:schemeClr val="accent1">
                          <a:satMod val="200000"/>
                          <a:tint val="72000"/>
                        </a:schemeClr>
                      </a:solidFill>
                      <a:prstDash val="solid"/>
                    </a:ln>
                    <a:solidFill>
                      <a:schemeClr val="accent1">
                        <a:satMod val="280000"/>
                        <a:tint val="100000"/>
                        <a:alpha val="5700"/>
                      </a:schemeClr>
                    </a:solidFill>
                    <a:effectLst>
                      <a:outerShdw blurRad="25000" dist="20000" dir="16020000" algn="tl">
                        <a:schemeClr val="accent1">
                          <a:satMod val="200000"/>
                          <a:shade val="1000"/>
                          <a:alpha val="60000"/>
                        </a:schemeClr>
                      </a:outerShdw>
                    </a:effectLst>
                    <a:latin typeface="Sylfaen"/>
                  </a:rPr>
                  <a:t>d</a:t>
                </a:r>
                <a:endParaRPr lang="en-US" sz="2400" b="1" spc="100" dirty="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accent1">
                      <a:satMod val="280000"/>
                      <a:tint val="100000"/>
                      <a:alpha val="57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endParaRPr>
              </a:p>
            </p:txBody>
          </p:sp>
          <p:sp>
            <p:nvSpPr>
              <p:cNvPr id="124" name="Oval 12"/>
              <p:cNvSpPr/>
              <p:nvPr/>
            </p:nvSpPr>
            <p:spPr>
              <a:xfrm>
                <a:off x="4276899" y="1695796"/>
                <a:ext cx="2438400" cy="914400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00" dirty="0"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8437414" y="2139142"/>
              <a:ext cx="910879" cy="3399819"/>
              <a:chOff x="8465123" y="2205644"/>
              <a:chExt cx="910879" cy="3399819"/>
            </a:xfrm>
          </p:grpSpPr>
          <p:sp>
            <p:nvSpPr>
              <p:cNvPr id="119" name="Rectangle 9"/>
              <p:cNvSpPr/>
              <p:nvPr/>
            </p:nvSpPr>
            <p:spPr>
              <a:xfrm>
                <a:off x="8465123" y="4567842"/>
                <a:ext cx="910879" cy="103762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Sylfaen"/>
                  </a:rPr>
                  <a:t>n</a:t>
                </a:r>
                <a:endParaRPr lang="en-US" sz="28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20" name="Rectangle 13"/>
              <p:cNvSpPr/>
              <p:nvPr/>
            </p:nvSpPr>
            <p:spPr>
              <a:xfrm>
                <a:off x="8465123" y="2205644"/>
                <a:ext cx="873271" cy="10376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noFill/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Sylfaen"/>
                  </a:rPr>
                  <a:t>p</a:t>
                </a:r>
                <a:endParaRPr lang="en-US" sz="28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8" name="Rectangle 19"/>
            <p:cNvSpPr/>
            <p:nvPr/>
          </p:nvSpPr>
          <p:spPr>
            <a:xfrm>
              <a:off x="4746566" y="4051069"/>
              <a:ext cx="1200466" cy="103762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28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π</a:t>
              </a:r>
              <a:r>
                <a:rPr lang="en-US" sz="2800" b="1" baseline="30000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+</a:t>
              </a:r>
              <a:endParaRPr lang="en-US" sz="2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94" name="Freeform 193"/>
          <p:cNvSpPr/>
          <p:nvPr/>
        </p:nvSpPr>
        <p:spPr bwMode="auto">
          <a:xfrm>
            <a:off x="6152174" y="4279368"/>
            <a:ext cx="2390999" cy="657225"/>
          </a:xfrm>
          <a:custGeom>
            <a:avLst/>
            <a:gdLst>
              <a:gd name="connsiteX0" fmla="*/ 1820251 w 2390999"/>
              <a:gd name="connsiteY0" fmla="*/ 171450 h 876300"/>
              <a:gd name="connsiteX1" fmla="*/ 1763101 w 2390999"/>
              <a:gd name="connsiteY1" fmla="*/ 133350 h 876300"/>
              <a:gd name="connsiteX2" fmla="*/ 1715476 w 2390999"/>
              <a:gd name="connsiteY2" fmla="*/ 114300 h 876300"/>
              <a:gd name="connsiteX3" fmla="*/ 1410676 w 2390999"/>
              <a:gd name="connsiteY3" fmla="*/ 57150 h 876300"/>
              <a:gd name="connsiteX4" fmla="*/ 1315426 w 2390999"/>
              <a:gd name="connsiteY4" fmla="*/ 47625 h 876300"/>
              <a:gd name="connsiteX5" fmla="*/ 1086826 w 2390999"/>
              <a:gd name="connsiteY5" fmla="*/ 28575 h 876300"/>
              <a:gd name="connsiteX6" fmla="*/ 801076 w 2390999"/>
              <a:gd name="connsiteY6" fmla="*/ 0 h 876300"/>
              <a:gd name="connsiteX7" fmla="*/ 429601 w 2390999"/>
              <a:gd name="connsiteY7" fmla="*/ 9525 h 876300"/>
              <a:gd name="connsiteX8" fmla="*/ 191476 w 2390999"/>
              <a:gd name="connsiteY8" fmla="*/ 19050 h 876300"/>
              <a:gd name="connsiteX9" fmla="*/ 153376 w 2390999"/>
              <a:gd name="connsiteY9" fmla="*/ 38100 h 876300"/>
              <a:gd name="connsiteX10" fmla="*/ 134326 w 2390999"/>
              <a:gd name="connsiteY10" fmla="*/ 66675 h 876300"/>
              <a:gd name="connsiteX11" fmla="*/ 105751 w 2390999"/>
              <a:gd name="connsiteY11" fmla="*/ 85725 h 876300"/>
              <a:gd name="connsiteX12" fmla="*/ 77176 w 2390999"/>
              <a:gd name="connsiteY12" fmla="*/ 114300 h 876300"/>
              <a:gd name="connsiteX13" fmla="*/ 39076 w 2390999"/>
              <a:gd name="connsiteY13" fmla="*/ 180975 h 876300"/>
              <a:gd name="connsiteX14" fmla="*/ 29551 w 2390999"/>
              <a:gd name="connsiteY14" fmla="*/ 209550 h 876300"/>
              <a:gd name="connsiteX15" fmla="*/ 10501 w 2390999"/>
              <a:gd name="connsiteY15" fmla="*/ 323850 h 876300"/>
              <a:gd name="connsiteX16" fmla="*/ 29551 w 2390999"/>
              <a:gd name="connsiteY16" fmla="*/ 533400 h 876300"/>
              <a:gd name="connsiteX17" fmla="*/ 39076 w 2390999"/>
              <a:gd name="connsiteY17" fmla="*/ 571500 h 876300"/>
              <a:gd name="connsiteX18" fmla="*/ 162901 w 2390999"/>
              <a:gd name="connsiteY18" fmla="*/ 704850 h 876300"/>
              <a:gd name="connsiteX19" fmla="*/ 191476 w 2390999"/>
              <a:gd name="connsiteY19" fmla="*/ 714375 h 876300"/>
              <a:gd name="connsiteX20" fmla="*/ 239101 w 2390999"/>
              <a:gd name="connsiteY20" fmla="*/ 742950 h 876300"/>
              <a:gd name="connsiteX21" fmla="*/ 267676 w 2390999"/>
              <a:gd name="connsiteY21" fmla="*/ 762000 h 876300"/>
              <a:gd name="connsiteX22" fmla="*/ 315301 w 2390999"/>
              <a:gd name="connsiteY22" fmla="*/ 771525 h 876300"/>
              <a:gd name="connsiteX23" fmla="*/ 353401 w 2390999"/>
              <a:gd name="connsiteY23" fmla="*/ 800100 h 876300"/>
              <a:gd name="connsiteX24" fmla="*/ 420076 w 2390999"/>
              <a:gd name="connsiteY24" fmla="*/ 819150 h 876300"/>
              <a:gd name="connsiteX25" fmla="*/ 658201 w 2390999"/>
              <a:gd name="connsiteY25" fmla="*/ 857250 h 876300"/>
              <a:gd name="connsiteX26" fmla="*/ 953476 w 2390999"/>
              <a:gd name="connsiteY26" fmla="*/ 876300 h 876300"/>
              <a:gd name="connsiteX27" fmla="*/ 1429726 w 2390999"/>
              <a:gd name="connsiteY27" fmla="*/ 857250 h 876300"/>
              <a:gd name="connsiteX28" fmla="*/ 1563076 w 2390999"/>
              <a:gd name="connsiteY28" fmla="*/ 847725 h 876300"/>
              <a:gd name="connsiteX29" fmla="*/ 1629751 w 2390999"/>
              <a:gd name="connsiteY29" fmla="*/ 828675 h 876300"/>
              <a:gd name="connsiteX30" fmla="*/ 1686901 w 2390999"/>
              <a:gd name="connsiteY30" fmla="*/ 819150 h 876300"/>
              <a:gd name="connsiteX31" fmla="*/ 1734526 w 2390999"/>
              <a:gd name="connsiteY31" fmla="*/ 809625 h 876300"/>
              <a:gd name="connsiteX32" fmla="*/ 1810726 w 2390999"/>
              <a:gd name="connsiteY32" fmla="*/ 781050 h 876300"/>
              <a:gd name="connsiteX33" fmla="*/ 1905976 w 2390999"/>
              <a:gd name="connsiteY33" fmla="*/ 752475 h 876300"/>
              <a:gd name="connsiteX34" fmla="*/ 1972651 w 2390999"/>
              <a:gd name="connsiteY34" fmla="*/ 742950 h 876300"/>
              <a:gd name="connsiteX35" fmla="*/ 2106001 w 2390999"/>
              <a:gd name="connsiteY35" fmla="*/ 695325 h 876300"/>
              <a:gd name="connsiteX36" fmla="*/ 2182201 w 2390999"/>
              <a:gd name="connsiteY36" fmla="*/ 657225 h 876300"/>
              <a:gd name="connsiteX37" fmla="*/ 2229826 w 2390999"/>
              <a:gd name="connsiteY37" fmla="*/ 638175 h 876300"/>
              <a:gd name="connsiteX38" fmla="*/ 2296501 w 2390999"/>
              <a:gd name="connsiteY38" fmla="*/ 571500 h 876300"/>
              <a:gd name="connsiteX39" fmla="*/ 2325076 w 2390999"/>
              <a:gd name="connsiteY39" fmla="*/ 552450 h 876300"/>
              <a:gd name="connsiteX40" fmla="*/ 2363176 w 2390999"/>
              <a:gd name="connsiteY40" fmla="*/ 523875 h 876300"/>
              <a:gd name="connsiteX41" fmla="*/ 2382226 w 2390999"/>
              <a:gd name="connsiteY41" fmla="*/ 485775 h 876300"/>
              <a:gd name="connsiteX42" fmla="*/ 2353651 w 2390999"/>
              <a:gd name="connsiteY42" fmla="*/ 333375 h 876300"/>
              <a:gd name="connsiteX43" fmla="*/ 2306026 w 2390999"/>
              <a:gd name="connsiteY43" fmla="*/ 285750 h 876300"/>
              <a:gd name="connsiteX44" fmla="*/ 2286976 w 2390999"/>
              <a:gd name="connsiteY44" fmla="*/ 257175 h 876300"/>
              <a:gd name="connsiteX45" fmla="*/ 2258401 w 2390999"/>
              <a:gd name="connsiteY45" fmla="*/ 247650 h 876300"/>
              <a:gd name="connsiteX46" fmla="*/ 2220301 w 2390999"/>
              <a:gd name="connsiteY46" fmla="*/ 228600 h 876300"/>
              <a:gd name="connsiteX47" fmla="*/ 2191726 w 2390999"/>
              <a:gd name="connsiteY47" fmla="*/ 209550 h 876300"/>
              <a:gd name="connsiteX48" fmla="*/ 2125051 w 2390999"/>
              <a:gd name="connsiteY48" fmla="*/ 200025 h 876300"/>
              <a:gd name="connsiteX49" fmla="*/ 2067901 w 2390999"/>
              <a:gd name="connsiteY49" fmla="*/ 180975 h 876300"/>
              <a:gd name="connsiteX50" fmla="*/ 1972651 w 2390999"/>
              <a:gd name="connsiteY50" fmla="*/ 171450 h 876300"/>
              <a:gd name="connsiteX51" fmla="*/ 1686901 w 2390999"/>
              <a:gd name="connsiteY51" fmla="*/ 161925 h 876300"/>
              <a:gd name="connsiteX52" fmla="*/ 1686901 w 2390999"/>
              <a:gd name="connsiteY52" fmla="*/ 161925 h 876300"/>
              <a:gd name="connsiteX53" fmla="*/ 1734526 w 2390999"/>
              <a:gd name="connsiteY53" fmla="*/ 161925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90999" h="876300">
                <a:moveTo>
                  <a:pt x="1820251" y="171450"/>
                </a:moveTo>
                <a:cubicBezTo>
                  <a:pt x="1801201" y="158750"/>
                  <a:pt x="1783201" y="144313"/>
                  <a:pt x="1763101" y="133350"/>
                </a:cubicBezTo>
                <a:cubicBezTo>
                  <a:pt x="1748091" y="125163"/>
                  <a:pt x="1731696" y="119707"/>
                  <a:pt x="1715476" y="114300"/>
                </a:cubicBezTo>
                <a:cubicBezTo>
                  <a:pt x="1620185" y="82536"/>
                  <a:pt x="1502346" y="66317"/>
                  <a:pt x="1410676" y="57150"/>
                </a:cubicBezTo>
                <a:lnTo>
                  <a:pt x="1315426" y="47625"/>
                </a:lnTo>
                <a:cubicBezTo>
                  <a:pt x="1239258" y="40904"/>
                  <a:pt x="1162822" y="37019"/>
                  <a:pt x="1086826" y="28575"/>
                </a:cubicBezTo>
                <a:cubicBezTo>
                  <a:pt x="877378" y="5303"/>
                  <a:pt x="972679" y="14300"/>
                  <a:pt x="801076" y="0"/>
                </a:cubicBezTo>
                <a:lnTo>
                  <a:pt x="429601" y="9525"/>
                </a:lnTo>
                <a:cubicBezTo>
                  <a:pt x="350201" y="12006"/>
                  <a:pt x="270493" y="10876"/>
                  <a:pt x="191476" y="19050"/>
                </a:cubicBezTo>
                <a:cubicBezTo>
                  <a:pt x="177352" y="20511"/>
                  <a:pt x="166076" y="31750"/>
                  <a:pt x="153376" y="38100"/>
                </a:cubicBezTo>
                <a:cubicBezTo>
                  <a:pt x="147026" y="47625"/>
                  <a:pt x="142421" y="58580"/>
                  <a:pt x="134326" y="66675"/>
                </a:cubicBezTo>
                <a:cubicBezTo>
                  <a:pt x="126231" y="74770"/>
                  <a:pt x="114545" y="78396"/>
                  <a:pt x="105751" y="85725"/>
                </a:cubicBezTo>
                <a:cubicBezTo>
                  <a:pt x="95403" y="94349"/>
                  <a:pt x="86701" y="104775"/>
                  <a:pt x="77176" y="114300"/>
                </a:cubicBezTo>
                <a:cubicBezTo>
                  <a:pt x="55337" y="179818"/>
                  <a:pt x="85208" y="100244"/>
                  <a:pt x="39076" y="180975"/>
                </a:cubicBezTo>
                <a:cubicBezTo>
                  <a:pt x="34095" y="189692"/>
                  <a:pt x="31986" y="199810"/>
                  <a:pt x="29551" y="209550"/>
                </a:cubicBezTo>
                <a:cubicBezTo>
                  <a:pt x="20266" y="246691"/>
                  <a:pt x="15877" y="286216"/>
                  <a:pt x="10501" y="323850"/>
                </a:cubicBezTo>
                <a:cubicBezTo>
                  <a:pt x="26110" y="620420"/>
                  <a:pt x="0" y="429970"/>
                  <a:pt x="29551" y="533400"/>
                </a:cubicBezTo>
                <a:cubicBezTo>
                  <a:pt x="33147" y="545987"/>
                  <a:pt x="32719" y="560057"/>
                  <a:pt x="39076" y="571500"/>
                </a:cubicBezTo>
                <a:cubicBezTo>
                  <a:pt x="55776" y="601561"/>
                  <a:pt x="155519" y="702389"/>
                  <a:pt x="162901" y="704850"/>
                </a:cubicBezTo>
                <a:cubicBezTo>
                  <a:pt x="172426" y="708025"/>
                  <a:pt x="182496" y="709885"/>
                  <a:pt x="191476" y="714375"/>
                </a:cubicBezTo>
                <a:cubicBezTo>
                  <a:pt x="208035" y="722654"/>
                  <a:pt x="223402" y="733138"/>
                  <a:pt x="239101" y="742950"/>
                </a:cubicBezTo>
                <a:cubicBezTo>
                  <a:pt x="248809" y="749017"/>
                  <a:pt x="256957" y="757980"/>
                  <a:pt x="267676" y="762000"/>
                </a:cubicBezTo>
                <a:cubicBezTo>
                  <a:pt x="282835" y="767684"/>
                  <a:pt x="299426" y="768350"/>
                  <a:pt x="315301" y="771525"/>
                </a:cubicBezTo>
                <a:cubicBezTo>
                  <a:pt x="328001" y="781050"/>
                  <a:pt x="338949" y="793531"/>
                  <a:pt x="353401" y="800100"/>
                </a:cubicBezTo>
                <a:cubicBezTo>
                  <a:pt x="374444" y="809665"/>
                  <a:pt x="397652" y="813544"/>
                  <a:pt x="420076" y="819150"/>
                </a:cubicBezTo>
                <a:cubicBezTo>
                  <a:pt x="501625" y="839537"/>
                  <a:pt x="571465" y="851654"/>
                  <a:pt x="658201" y="857250"/>
                </a:cubicBezTo>
                <a:lnTo>
                  <a:pt x="953476" y="876300"/>
                </a:lnTo>
                <a:lnTo>
                  <a:pt x="1429726" y="857250"/>
                </a:lnTo>
                <a:cubicBezTo>
                  <a:pt x="1474240" y="855163"/>
                  <a:pt x="1518961" y="854027"/>
                  <a:pt x="1563076" y="847725"/>
                </a:cubicBezTo>
                <a:cubicBezTo>
                  <a:pt x="1585958" y="844456"/>
                  <a:pt x="1607229" y="833872"/>
                  <a:pt x="1629751" y="828675"/>
                </a:cubicBezTo>
                <a:cubicBezTo>
                  <a:pt x="1648569" y="824332"/>
                  <a:pt x="1667900" y="822605"/>
                  <a:pt x="1686901" y="819150"/>
                </a:cubicBezTo>
                <a:cubicBezTo>
                  <a:pt x="1702829" y="816254"/>
                  <a:pt x="1718651" y="812800"/>
                  <a:pt x="1734526" y="809625"/>
                </a:cubicBezTo>
                <a:cubicBezTo>
                  <a:pt x="1784254" y="776473"/>
                  <a:pt x="1741011" y="800063"/>
                  <a:pt x="1810726" y="781050"/>
                </a:cubicBezTo>
                <a:cubicBezTo>
                  <a:pt x="1860431" y="767494"/>
                  <a:pt x="1861345" y="760590"/>
                  <a:pt x="1905976" y="752475"/>
                </a:cubicBezTo>
                <a:cubicBezTo>
                  <a:pt x="1928065" y="748459"/>
                  <a:pt x="1950426" y="746125"/>
                  <a:pt x="1972651" y="742950"/>
                </a:cubicBezTo>
                <a:cubicBezTo>
                  <a:pt x="2013342" y="729386"/>
                  <a:pt x="2068000" y="711950"/>
                  <a:pt x="2106001" y="695325"/>
                </a:cubicBezTo>
                <a:cubicBezTo>
                  <a:pt x="2132018" y="683943"/>
                  <a:pt x="2155834" y="667772"/>
                  <a:pt x="2182201" y="657225"/>
                </a:cubicBezTo>
                <a:cubicBezTo>
                  <a:pt x="2198076" y="650875"/>
                  <a:pt x="2215165" y="646972"/>
                  <a:pt x="2229826" y="638175"/>
                </a:cubicBezTo>
                <a:cubicBezTo>
                  <a:pt x="2325430" y="580812"/>
                  <a:pt x="2244191" y="623810"/>
                  <a:pt x="2296501" y="571500"/>
                </a:cubicBezTo>
                <a:cubicBezTo>
                  <a:pt x="2304596" y="563405"/>
                  <a:pt x="2315761" y="559104"/>
                  <a:pt x="2325076" y="552450"/>
                </a:cubicBezTo>
                <a:cubicBezTo>
                  <a:pt x="2337994" y="543223"/>
                  <a:pt x="2350476" y="533400"/>
                  <a:pt x="2363176" y="523875"/>
                </a:cubicBezTo>
                <a:cubicBezTo>
                  <a:pt x="2369526" y="511175"/>
                  <a:pt x="2381392" y="499950"/>
                  <a:pt x="2382226" y="485775"/>
                </a:cubicBezTo>
                <a:cubicBezTo>
                  <a:pt x="2388693" y="375841"/>
                  <a:pt x="2390999" y="389397"/>
                  <a:pt x="2353651" y="333375"/>
                </a:cubicBezTo>
                <a:cubicBezTo>
                  <a:pt x="2334601" y="257175"/>
                  <a:pt x="2363176" y="323850"/>
                  <a:pt x="2306026" y="285750"/>
                </a:cubicBezTo>
                <a:cubicBezTo>
                  <a:pt x="2296501" y="279400"/>
                  <a:pt x="2295915" y="264326"/>
                  <a:pt x="2286976" y="257175"/>
                </a:cubicBezTo>
                <a:cubicBezTo>
                  <a:pt x="2279136" y="250903"/>
                  <a:pt x="2267629" y="251605"/>
                  <a:pt x="2258401" y="247650"/>
                </a:cubicBezTo>
                <a:cubicBezTo>
                  <a:pt x="2245350" y="242057"/>
                  <a:pt x="2232629" y="235645"/>
                  <a:pt x="2220301" y="228600"/>
                </a:cubicBezTo>
                <a:cubicBezTo>
                  <a:pt x="2210362" y="222920"/>
                  <a:pt x="2202691" y="212839"/>
                  <a:pt x="2191726" y="209550"/>
                </a:cubicBezTo>
                <a:cubicBezTo>
                  <a:pt x="2170222" y="203099"/>
                  <a:pt x="2147276" y="203200"/>
                  <a:pt x="2125051" y="200025"/>
                </a:cubicBezTo>
                <a:cubicBezTo>
                  <a:pt x="2106001" y="193675"/>
                  <a:pt x="2087638" y="184676"/>
                  <a:pt x="2067901" y="180975"/>
                </a:cubicBezTo>
                <a:cubicBezTo>
                  <a:pt x="2036539" y="175095"/>
                  <a:pt x="2004507" y="173270"/>
                  <a:pt x="1972651" y="171450"/>
                </a:cubicBezTo>
                <a:cubicBezTo>
                  <a:pt x="1794860" y="161291"/>
                  <a:pt x="1798737" y="161925"/>
                  <a:pt x="1686901" y="161925"/>
                </a:cubicBezTo>
                <a:lnTo>
                  <a:pt x="1686901" y="161925"/>
                </a:lnTo>
                <a:lnTo>
                  <a:pt x="1734526" y="161925"/>
                </a:lnTo>
              </a:path>
            </a:pathLst>
          </a:custGeom>
          <a:noFill/>
          <a:ln w="1111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6" name="Freeform 195"/>
          <p:cNvSpPr/>
          <p:nvPr/>
        </p:nvSpPr>
        <p:spPr bwMode="auto">
          <a:xfrm>
            <a:off x="114301" y="4219576"/>
            <a:ext cx="4943474" cy="2266950"/>
          </a:xfrm>
          <a:custGeom>
            <a:avLst/>
            <a:gdLst>
              <a:gd name="connsiteX0" fmla="*/ 3631841 w 4165241"/>
              <a:gd name="connsiteY0" fmla="*/ 238125 h 2676525"/>
              <a:gd name="connsiteX1" fmla="*/ 3422291 w 4165241"/>
              <a:gd name="connsiteY1" fmla="*/ 123825 h 2676525"/>
              <a:gd name="connsiteX2" fmla="*/ 3241316 w 4165241"/>
              <a:gd name="connsiteY2" fmla="*/ 38100 h 2676525"/>
              <a:gd name="connsiteX3" fmla="*/ 2803166 w 4165241"/>
              <a:gd name="connsiteY3" fmla="*/ 0 h 2676525"/>
              <a:gd name="connsiteX4" fmla="*/ 1612541 w 4165241"/>
              <a:gd name="connsiteY4" fmla="*/ 19050 h 2676525"/>
              <a:gd name="connsiteX5" fmla="*/ 1498241 w 4165241"/>
              <a:gd name="connsiteY5" fmla="*/ 38100 h 2676525"/>
              <a:gd name="connsiteX6" fmla="*/ 1279166 w 4165241"/>
              <a:gd name="connsiteY6" fmla="*/ 47625 h 2676525"/>
              <a:gd name="connsiteX7" fmla="*/ 1183916 w 4165241"/>
              <a:gd name="connsiteY7" fmla="*/ 76200 h 2676525"/>
              <a:gd name="connsiteX8" fmla="*/ 1117241 w 4165241"/>
              <a:gd name="connsiteY8" fmla="*/ 95250 h 2676525"/>
              <a:gd name="connsiteX9" fmla="*/ 974366 w 4165241"/>
              <a:gd name="connsiteY9" fmla="*/ 114300 h 2676525"/>
              <a:gd name="connsiteX10" fmla="*/ 850541 w 4165241"/>
              <a:gd name="connsiteY10" fmla="*/ 152400 h 2676525"/>
              <a:gd name="connsiteX11" fmla="*/ 755291 w 4165241"/>
              <a:gd name="connsiteY11" fmla="*/ 190500 h 2676525"/>
              <a:gd name="connsiteX12" fmla="*/ 602891 w 4165241"/>
              <a:gd name="connsiteY12" fmla="*/ 219075 h 2676525"/>
              <a:gd name="connsiteX13" fmla="*/ 574316 w 4165241"/>
              <a:gd name="connsiteY13" fmla="*/ 228600 h 2676525"/>
              <a:gd name="connsiteX14" fmla="*/ 536216 w 4165241"/>
              <a:gd name="connsiteY14" fmla="*/ 238125 h 2676525"/>
              <a:gd name="connsiteX15" fmla="*/ 479066 w 4165241"/>
              <a:gd name="connsiteY15" fmla="*/ 266700 h 2676525"/>
              <a:gd name="connsiteX16" fmla="*/ 412391 w 4165241"/>
              <a:gd name="connsiteY16" fmla="*/ 276225 h 2676525"/>
              <a:gd name="connsiteX17" fmla="*/ 288566 w 4165241"/>
              <a:gd name="connsiteY17" fmla="*/ 371475 h 2676525"/>
              <a:gd name="connsiteX18" fmla="*/ 231416 w 4165241"/>
              <a:gd name="connsiteY18" fmla="*/ 438150 h 2676525"/>
              <a:gd name="connsiteX19" fmla="*/ 193316 w 4165241"/>
              <a:gd name="connsiteY19" fmla="*/ 476250 h 2676525"/>
              <a:gd name="connsiteX20" fmla="*/ 155216 w 4165241"/>
              <a:gd name="connsiteY20" fmla="*/ 542925 h 2676525"/>
              <a:gd name="connsiteX21" fmla="*/ 145691 w 4165241"/>
              <a:gd name="connsiteY21" fmla="*/ 581025 h 2676525"/>
              <a:gd name="connsiteX22" fmla="*/ 136166 w 4165241"/>
              <a:gd name="connsiteY22" fmla="*/ 609600 h 2676525"/>
              <a:gd name="connsiteX23" fmla="*/ 107591 w 4165241"/>
              <a:gd name="connsiteY23" fmla="*/ 666750 h 2676525"/>
              <a:gd name="connsiteX24" fmla="*/ 98066 w 4165241"/>
              <a:gd name="connsiteY24" fmla="*/ 695325 h 2676525"/>
              <a:gd name="connsiteX25" fmla="*/ 59966 w 4165241"/>
              <a:gd name="connsiteY25" fmla="*/ 781050 h 2676525"/>
              <a:gd name="connsiteX26" fmla="*/ 31391 w 4165241"/>
              <a:gd name="connsiteY26" fmla="*/ 866775 h 2676525"/>
              <a:gd name="connsiteX27" fmla="*/ 21866 w 4165241"/>
              <a:gd name="connsiteY27" fmla="*/ 942975 h 2676525"/>
              <a:gd name="connsiteX28" fmla="*/ 2816 w 4165241"/>
              <a:gd name="connsiteY28" fmla="*/ 1000125 h 2676525"/>
              <a:gd name="connsiteX29" fmla="*/ 12341 w 4165241"/>
              <a:gd name="connsiteY29" fmla="*/ 1447800 h 2676525"/>
              <a:gd name="connsiteX30" fmla="*/ 31391 w 4165241"/>
              <a:gd name="connsiteY30" fmla="*/ 1504950 h 2676525"/>
              <a:gd name="connsiteX31" fmla="*/ 40916 w 4165241"/>
              <a:gd name="connsiteY31" fmla="*/ 1562100 h 2676525"/>
              <a:gd name="connsiteX32" fmla="*/ 69491 w 4165241"/>
              <a:gd name="connsiteY32" fmla="*/ 1609725 h 2676525"/>
              <a:gd name="connsiteX33" fmla="*/ 88541 w 4165241"/>
              <a:gd name="connsiteY33" fmla="*/ 1647825 h 2676525"/>
              <a:gd name="connsiteX34" fmla="*/ 126641 w 4165241"/>
              <a:gd name="connsiteY34" fmla="*/ 1724025 h 2676525"/>
              <a:gd name="connsiteX35" fmla="*/ 183791 w 4165241"/>
              <a:gd name="connsiteY35" fmla="*/ 1800225 h 2676525"/>
              <a:gd name="connsiteX36" fmla="*/ 202841 w 4165241"/>
              <a:gd name="connsiteY36" fmla="*/ 1847850 h 2676525"/>
              <a:gd name="connsiteX37" fmla="*/ 212366 w 4165241"/>
              <a:gd name="connsiteY37" fmla="*/ 1876425 h 2676525"/>
              <a:gd name="connsiteX38" fmla="*/ 269516 w 4165241"/>
              <a:gd name="connsiteY38" fmla="*/ 1952625 h 2676525"/>
              <a:gd name="connsiteX39" fmla="*/ 288566 w 4165241"/>
              <a:gd name="connsiteY39" fmla="*/ 1990725 h 2676525"/>
              <a:gd name="connsiteX40" fmla="*/ 317141 w 4165241"/>
              <a:gd name="connsiteY40" fmla="*/ 2028825 h 2676525"/>
              <a:gd name="connsiteX41" fmla="*/ 336191 w 4165241"/>
              <a:gd name="connsiteY41" fmla="*/ 2057400 h 2676525"/>
              <a:gd name="connsiteX42" fmla="*/ 364766 w 4165241"/>
              <a:gd name="connsiteY42" fmla="*/ 2095500 h 2676525"/>
              <a:gd name="connsiteX43" fmla="*/ 469541 w 4165241"/>
              <a:gd name="connsiteY43" fmla="*/ 2228850 h 2676525"/>
              <a:gd name="connsiteX44" fmla="*/ 507641 w 4165241"/>
              <a:gd name="connsiteY44" fmla="*/ 2247900 h 2676525"/>
              <a:gd name="connsiteX45" fmla="*/ 612416 w 4165241"/>
              <a:gd name="connsiteY45" fmla="*/ 2324100 h 2676525"/>
              <a:gd name="connsiteX46" fmla="*/ 745766 w 4165241"/>
              <a:gd name="connsiteY46" fmla="*/ 2381250 h 2676525"/>
              <a:gd name="connsiteX47" fmla="*/ 831491 w 4165241"/>
              <a:gd name="connsiteY47" fmla="*/ 2419350 h 2676525"/>
              <a:gd name="connsiteX48" fmla="*/ 1012466 w 4165241"/>
              <a:gd name="connsiteY48" fmla="*/ 2495550 h 2676525"/>
              <a:gd name="connsiteX49" fmla="*/ 1126766 w 4165241"/>
              <a:gd name="connsiteY49" fmla="*/ 2524125 h 2676525"/>
              <a:gd name="connsiteX50" fmla="*/ 1241066 w 4165241"/>
              <a:gd name="connsiteY50" fmla="*/ 2571750 h 2676525"/>
              <a:gd name="connsiteX51" fmla="*/ 1345841 w 4165241"/>
              <a:gd name="connsiteY51" fmla="*/ 2600325 h 2676525"/>
              <a:gd name="connsiteX52" fmla="*/ 1507766 w 4165241"/>
              <a:gd name="connsiteY52" fmla="*/ 2638425 h 2676525"/>
              <a:gd name="connsiteX53" fmla="*/ 1574441 w 4165241"/>
              <a:gd name="connsiteY53" fmla="*/ 2657475 h 2676525"/>
              <a:gd name="connsiteX54" fmla="*/ 1736366 w 4165241"/>
              <a:gd name="connsiteY54" fmla="*/ 2667000 h 2676525"/>
              <a:gd name="connsiteX55" fmla="*/ 1850666 w 4165241"/>
              <a:gd name="connsiteY55" fmla="*/ 2676525 h 2676525"/>
              <a:gd name="connsiteX56" fmla="*/ 2688866 w 4165241"/>
              <a:gd name="connsiteY56" fmla="*/ 2657475 h 2676525"/>
              <a:gd name="connsiteX57" fmla="*/ 3146066 w 4165241"/>
              <a:gd name="connsiteY57" fmla="*/ 2600325 h 2676525"/>
              <a:gd name="connsiteX58" fmla="*/ 3269891 w 4165241"/>
              <a:gd name="connsiteY58" fmla="*/ 2581275 h 2676525"/>
              <a:gd name="connsiteX59" fmla="*/ 3384191 w 4165241"/>
              <a:gd name="connsiteY59" fmla="*/ 2533650 h 2676525"/>
              <a:gd name="connsiteX60" fmla="*/ 3498491 w 4165241"/>
              <a:gd name="connsiteY60" fmla="*/ 2505075 h 2676525"/>
              <a:gd name="connsiteX61" fmla="*/ 3641366 w 4165241"/>
              <a:gd name="connsiteY61" fmla="*/ 2419350 h 2676525"/>
              <a:gd name="connsiteX62" fmla="*/ 3727091 w 4165241"/>
              <a:gd name="connsiteY62" fmla="*/ 2333625 h 2676525"/>
              <a:gd name="connsiteX63" fmla="*/ 3746141 w 4165241"/>
              <a:gd name="connsiteY63" fmla="*/ 2295525 h 2676525"/>
              <a:gd name="connsiteX64" fmla="*/ 3784241 w 4165241"/>
              <a:gd name="connsiteY64" fmla="*/ 2257425 h 2676525"/>
              <a:gd name="connsiteX65" fmla="*/ 3841391 w 4165241"/>
              <a:gd name="connsiteY65" fmla="*/ 2133600 h 2676525"/>
              <a:gd name="connsiteX66" fmla="*/ 3860441 w 4165241"/>
              <a:gd name="connsiteY66" fmla="*/ 2066925 h 2676525"/>
              <a:gd name="connsiteX67" fmla="*/ 3898541 w 4165241"/>
              <a:gd name="connsiteY67" fmla="*/ 2009775 h 2676525"/>
              <a:gd name="connsiteX68" fmla="*/ 3936641 w 4165241"/>
              <a:gd name="connsiteY68" fmla="*/ 1933575 h 2676525"/>
              <a:gd name="connsiteX69" fmla="*/ 4012841 w 4165241"/>
              <a:gd name="connsiteY69" fmla="*/ 1838325 h 2676525"/>
              <a:gd name="connsiteX70" fmla="*/ 4031891 w 4165241"/>
              <a:gd name="connsiteY70" fmla="*/ 1771650 h 2676525"/>
              <a:gd name="connsiteX71" fmla="*/ 4060466 w 4165241"/>
              <a:gd name="connsiteY71" fmla="*/ 1714500 h 2676525"/>
              <a:gd name="connsiteX72" fmla="*/ 4089041 w 4165241"/>
              <a:gd name="connsiteY72" fmla="*/ 1543050 h 2676525"/>
              <a:gd name="connsiteX73" fmla="*/ 4108091 w 4165241"/>
              <a:gd name="connsiteY73" fmla="*/ 1466850 h 2676525"/>
              <a:gd name="connsiteX74" fmla="*/ 4127141 w 4165241"/>
              <a:gd name="connsiteY74" fmla="*/ 1381125 h 2676525"/>
              <a:gd name="connsiteX75" fmla="*/ 4146191 w 4165241"/>
              <a:gd name="connsiteY75" fmla="*/ 1314450 h 2676525"/>
              <a:gd name="connsiteX76" fmla="*/ 4155716 w 4165241"/>
              <a:gd name="connsiteY76" fmla="*/ 1247775 h 2676525"/>
              <a:gd name="connsiteX77" fmla="*/ 4165241 w 4165241"/>
              <a:gd name="connsiteY77" fmla="*/ 1028700 h 2676525"/>
              <a:gd name="connsiteX78" fmla="*/ 4155716 w 4165241"/>
              <a:gd name="connsiteY78" fmla="*/ 838200 h 2676525"/>
              <a:gd name="connsiteX79" fmla="*/ 4146191 w 4165241"/>
              <a:gd name="connsiteY79" fmla="*/ 504825 h 2676525"/>
              <a:gd name="connsiteX80" fmla="*/ 4117616 w 4165241"/>
              <a:gd name="connsiteY80" fmla="*/ 342900 h 2676525"/>
              <a:gd name="connsiteX81" fmla="*/ 4108091 w 4165241"/>
              <a:gd name="connsiteY81" fmla="*/ 295275 h 2676525"/>
              <a:gd name="connsiteX82" fmla="*/ 4079516 w 4165241"/>
              <a:gd name="connsiteY82" fmla="*/ 266700 h 2676525"/>
              <a:gd name="connsiteX83" fmla="*/ 4041416 w 4165241"/>
              <a:gd name="connsiteY83" fmla="*/ 180975 h 2676525"/>
              <a:gd name="connsiteX84" fmla="*/ 3984266 w 4165241"/>
              <a:gd name="connsiteY84" fmla="*/ 123825 h 2676525"/>
              <a:gd name="connsiteX85" fmla="*/ 3936641 w 4165241"/>
              <a:gd name="connsiteY85" fmla="*/ 104775 h 2676525"/>
              <a:gd name="connsiteX86" fmla="*/ 3908066 w 4165241"/>
              <a:gd name="connsiteY86" fmla="*/ 95250 h 2676525"/>
              <a:gd name="connsiteX87" fmla="*/ 3812816 w 4165241"/>
              <a:gd name="connsiteY87" fmla="*/ 57150 h 2676525"/>
              <a:gd name="connsiteX88" fmla="*/ 3736616 w 4165241"/>
              <a:gd name="connsiteY88" fmla="*/ 47625 h 2676525"/>
              <a:gd name="connsiteX89" fmla="*/ 3688991 w 4165241"/>
              <a:gd name="connsiteY89" fmla="*/ 38100 h 2676525"/>
              <a:gd name="connsiteX90" fmla="*/ 3269891 w 4165241"/>
              <a:gd name="connsiteY90" fmla="*/ 57150 h 2676525"/>
              <a:gd name="connsiteX91" fmla="*/ 3250841 w 4165241"/>
              <a:gd name="connsiteY91" fmla="*/ 66675 h 2676525"/>
              <a:gd name="connsiteX92" fmla="*/ 3250841 w 4165241"/>
              <a:gd name="connsiteY92" fmla="*/ 66675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165241" h="2676525">
                <a:moveTo>
                  <a:pt x="3631841" y="238125"/>
                </a:moveTo>
                <a:cubicBezTo>
                  <a:pt x="3538177" y="191293"/>
                  <a:pt x="3550513" y="198621"/>
                  <a:pt x="3422291" y="123825"/>
                </a:cubicBezTo>
                <a:cubicBezTo>
                  <a:pt x="3337637" y="74444"/>
                  <a:pt x="3345630" y="64179"/>
                  <a:pt x="3241316" y="38100"/>
                </a:cubicBezTo>
                <a:cubicBezTo>
                  <a:pt x="3129281" y="10091"/>
                  <a:pt x="2868769" y="3976"/>
                  <a:pt x="2803166" y="0"/>
                </a:cubicBezTo>
                <a:lnTo>
                  <a:pt x="1612541" y="19050"/>
                </a:lnTo>
                <a:cubicBezTo>
                  <a:pt x="1573957" y="20831"/>
                  <a:pt x="1536725" y="34801"/>
                  <a:pt x="1498241" y="38100"/>
                </a:cubicBezTo>
                <a:cubicBezTo>
                  <a:pt x="1425414" y="44342"/>
                  <a:pt x="1352191" y="44450"/>
                  <a:pt x="1279166" y="47625"/>
                </a:cubicBezTo>
                <a:cubicBezTo>
                  <a:pt x="1211336" y="81540"/>
                  <a:pt x="1272014" y="55870"/>
                  <a:pt x="1183916" y="76200"/>
                </a:cubicBezTo>
                <a:cubicBezTo>
                  <a:pt x="1161394" y="81397"/>
                  <a:pt x="1139906" y="90717"/>
                  <a:pt x="1117241" y="95250"/>
                </a:cubicBezTo>
                <a:cubicBezTo>
                  <a:pt x="1026327" y="113433"/>
                  <a:pt x="1059748" y="96004"/>
                  <a:pt x="974366" y="114300"/>
                </a:cubicBezTo>
                <a:cubicBezTo>
                  <a:pt x="950197" y="119479"/>
                  <a:pt x="875919" y="142883"/>
                  <a:pt x="850541" y="152400"/>
                </a:cubicBezTo>
                <a:cubicBezTo>
                  <a:pt x="818522" y="164407"/>
                  <a:pt x="788171" y="181106"/>
                  <a:pt x="755291" y="190500"/>
                </a:cubicBezTo>
                <a:cubicBezTo>
                  <a:pt x="660971" y="217448"/>
                  <a:pt x="711589" y="206997"/>
                  <a:pt x="602891" y="219075"/>
                </a:cubicBezTo>
                <a:cubicBezTo>
                  <a:pt x="593366" y="222250"/>
                  <a:pt x="583970" y="225842"/>
                  <a:pt x="574316" y="228600"/>
                </a:cubicBezTo>
                <a:cubicBezTo>
                  <a:pt x="561729" y="232196"/>
                  <a:pt x="548248" y="232968"/>
                  <a:pt x="536216" y="238125"/>
                </a:cubicBezTo>
                <a:cubicBezTo>
                  <a:pt x="487048" y="259197"/>
                  <a:pt x="529236" y="256666"/>
                  <a:pt x="479066" y="266700"/>
                </a:cubicBezTo>
                <a:cubicBezTo>
                  <a:pt x="457051" y="271103"/>
                  <a:pt x="434616" y="273050"/>
                  <a:pt x="412391" y="276225"/>
                </a:cubicBezTo>
                <a:cubicBezTo>
                  <a:pt x="410405" y="277715"/>
                  <a:pt x="303050" y="356991"/>
                  <a:pt x="288566" y="371475"/>
                </a:cubicBezTo>
                <a:cubicBezTo>
                  <a:pt x="151334" y="508707"/>
                  <a:pt x="318454" y="336606"/>
                  <a:pt x="231416" y="438150"/>
                </a:cubicBezTo>
                <a:cubicBezTo>
                  <a:pt x="219727" y="451787"/>
                  <a:pt x="206016" y="463550"/>
                  <a:pt x="193316" y="476250"/>
                </a:cubicBezTo>
                <a:cubicBezTo>
                  <a:pt x="164183" y="563650"/>
                  <a:pt x="212881" y="427595"/>
                  <a:pt x="155216" y="542925"/>
                </a:cubicBezTo>
                <a:cubicBezTo>
                  <a:pt x="149362" y="554634"/>
                  <a:pt x="149287" y="568438"/>
                  <a:pt x="145691" y="581025"/>
                </a:cubicBezTo>
                <a:cubicBezTo>
                  <a:pt x="142933" y="590679"/>
                  <a:pt x="140244" y="600425"/>
                  <a:pt x="136166" y="609600"/>
                </a:cubicBezTo>
                <a:cubicBezTo>
                  <a:pt x="127516" y="629063"/>
                  <a:pt x="116241" y="647287"/>
                  <a:pt x="107591" y="666750"/>
                </a:cubicBezTo>
                <a:cubicBezTo>
                  <a:pt x="103513" y="675925"/>
                  <a:pt x="102021" y="686097"/>
                  <a:pt x="98066" y="695325"/>
                </a:cubicBezTo>
                <a:cubicBezTo>
                  <a:pt x="79304" y="739104"/>
                  <a:pt x="74735" y="731818"/>
                  <a:pt x="59966" y="781050"/>
                </a:cubicBezTo>
                <a:cubicBezTo>
                  <a:pt x="32269" y="873372"/>
                  <a:pt x="71176" y="787204"/>
                  <a:pt x="31391" y="866775"/>
                </a:cubicBezTo>
                <a:cubicBezTo>
                  <a:pt x="28216" y="892175"/>
                  <a:pt x="27229" y="917946"/>
                  <a:pt x="21866" y="942975"/>
                </a:cubicBezTo>
                <a:cubicBezTo>
                  <a:pt x="17659" y="962610"/>
                  <a:pt x="3195" y="980048"/>
                  <a:pt x="2816" y="1000125"/>
                </a:cubicBezTo>
                <a:cubicBezTo>
                  <a:pt x="0" y="1149357"/>
                  <a:pt x="3906" y="1298780"/>
                  <a:pt x="12341" y="1447800"/>
                </a:cubicBezTo>
                <a:cubicBezTo>
                  <a:pt x="13476" y="1467848"/>
                  <a:pt x="28090" y="1485143"/>
                  <a:pt x="31391" y="1504950"/>
                </a:cubicBezTo>
                <a:cubicBezTo>
                  <a:pt x="34566" y="1524000"/>
                  <a:pt x="34316" y="1543950"/>
                  <a:pt x="40916" y="1562100"/>
                </a:cubicBezTo>
                <a:cubicBezTo>
                  <a:pt x="47243" y="1579499"/>
                  <a:pt x="60500" y="1593541"/>
                  <a:pt x="69491" y="1609725"/>
                </a:cubicBezTo>
                <a:cubicBezTo>
                  <a:pt x="76387" y="1622137"/>
                  <a:pt x="83555" y="1634530"/>
                  <a:pt x="88541" y="1647825"/>
                </a:cubicBezTo>
                <a:cubicBezTo>
                  <a:pt x="129763" y="1757752"/>
                  <a:pt x="56442" y="1607026"/>
                  <a:pt x="126641" y="1724025"/>
                </a:cubicBezTo>
                <a:cubicBezTo>
                  <a:pt x="171567" y="1798902"/>
                  <a:pt x="131458" y="1765336"/>
                  <a:pt x="183791" y="1800225"/>
                </a:cubicBezTo>
                <a:cubicBezTo>
                  <a:pt x="190141" y="1816100"/>
                  <a:pt x="196838" y="1831841"/>
                  <a:pt x="202841" y="1847850"/>
                </a:cubicBezTo>
                <a:cubicBezTo>
                  <a:pt x="206366" y="1857251"/>
                  <a:pt x="207876" y="1867445"/>
                  <a:pt x="212366" y="1876425"/>
                </a:cubicBezTo>
                <a:cubicBezTo>
                  <a:pt x="225106" y="1901906"/>
                  <a:pt x="255497" y="1931597"/>
                  <a:pt x="269516" y="1952625"/>
                </a:cubicBezTo>
                <a:cubicBezTo>
                  <a:pt x="277392" y="1964439"/>
                  <a:pt x="281041" y="1978684"/>
                  <a:pt x="288566" y="1990725"/>
                </a:cubicBezTo>
                <a:cubicBezTo>
                  <a:pt x="296980" y="2004187"/>
                  <a:pt x="307914" y="2015907"/>
                  <a:pt x="317141" y="2028825"/>
                </a:cubicBezTo>
                <a:cubicBezTo>
                  <a:pt x="323795" y="2038140"/>
                  <a:pt x="329537" y="2048085"/>
                  <a:pt x="336191" y="2057400"/>
                </a:cubicBezTo>
                <a:cubicBezTo>
                  <a:pt x="345418" y="2070318"/>
                  <a:pt x="355730" y="2082448"/>
                  <a:pt x="364766" y="2095500"/>
                </a:cubicBezTo>
                <a:cubicBezTo>
                  <a:pt x="403503" y="2151454"/>
                  <a:pt x="417810" y="2188615"/>
                  <a:pt x="469541" y="2228850"/>
                </a:cubicBezTo>
                <a:cubicBezTo>
                  <a:pt x="480749" y="2237567"/>
                  <a:pt x="495827" y="2240024"/>
                  <a:pt x="507641" y="2247900"/>
                </a:cubicBezTo>
                <a:cubicBezTo>
                  <a:pt x="559780" y="2282659"/>
                  <a:pt x="553401" y="2294593"/>
                  <a:pt x="612416" y="2324100"/>
                </a:cubicBezTo>
                <a:cubicBezTo>
                  <a:pt x="655671" y="2345727"/>
                  <a:pt x="701416" y="2361968"/>
                  <a:pt x="745766" y="2381250"/>
                </a:cubicBezTo>
                <a:lnTo>
                  <a:pt x="831491" y="2419350"/>
                </a:lnTo>
                <a:cubicBezTo>
                  <a:pt x="860791" y="2432372"/>
                  <a:pt x="984058" y="2488448"/>
                  <a:pt x="1012466" y="2495550"/>
                </a:cubicBezTo>
                <a:cubicBezTo>
                  <a:pt x="1050566" y="2505075"/>
                  <a:pt x="1089509" y="2511706"/>
                  <a:pt x="1126766" y="2524125"/>
                </a:cubicBezTo>
                <a:cubicBezTo>
                  <a:pt x="1165923" y="2537177"/>
                  <a:pt x="1202082" y="2558190"/>
                  <a:pt x="1241066" y="2571750"/>
                </a:cubicBezTo>
                <a:cubicBezTo>
                  <a:pt x="1275257" y="2583643"/>
                  <a:pt x="1311167" y="2589923"/>
                  <a:pt x="1345841" y="2600325"/>
                </a:cubicBezTo>
                <a:cubicBezTo>
                  <a:pt x="1476804" y="2639614"/>
                  <a:pt x="1383870" y="2622938"/>
                  <a:pt x="1507766" y="2638425"/>
                </a:cubicBezTo>
                <a:cubicBezTo>
                  <a:pt x="1529991" y="2644775"/>
                  <a:pt x="1551505" y="2654608"/>
                  <a:pt x="1574441" y="2657475"/>
                </a:cubicBezTo>
                <a:cubicBezTo>
                  <a:pt x="1628092" y="2664181"/>
                  <a:pt x="1682426" y="2663280"/>
                  <a:pt x="1736366" y="2667000"/>
                </a:cubicBezTo>
                <a:cubicBezTo>
                  <a:pt x="1774507" y="2669630"/>
                  <a:pt x="1812566" y="2673350"/>
                  <a:pt x="1850666" y="2676525"/>
                </a:cubicBezTo>
                <a:lnTo>
                  <a:pt x="2688866" y="2657475"/>
                </a:lnTo>
                <a:cubicBezTo>
                  <a:pt x="2890090" y="2650288"/>
                  <a:pt x="2947476" y="2632529"/>
                  <a:pt x="3146066" y="2600325"/>
                </a:cubicBezTo>
                <a:lnTo>
                  <a:pt x="3269891" y="2581275"/>
                </a:lnTo>
                <a:cubicBezTo>
                  <a:pt x="3307991" y="2565400"/>
                  <a:pt x="3345034" y="2546702"/>
                  <a:pt x="3384191" y="2533650"/>
                </a:cubicBezTo>
                <a:cubicBezTo>
                  <a:pt x="3421448" y="2521231"/>
                  <a:pt x="3462603" y="2521025"/>
                  <a:pt x="3498491" y="2505075"/>
                </a:cubicBezTo>
                <a:cubicBezTo>
                  <a:pt x="3549244" y="2482518"/>
                  <a:pt x="3641366" y="2419350"/>
                  <a:pt x="3641366" y="2419350"/>
                </a:cubicBezTo>
                <a:cubicBezTo>
                  <a:pt x="3711054" y="2303203"/>
                  <a:pt x="3618260" y="2442456"/>
                  <a:pt x="3727091" y="2333625"/>
                </a:cubicBezTo>
                <a:cubicBezTo>
                  <a:pt x="3737131" y="2323585"/>
                  <a:pt x="3737622" y="2306884"/>
                  <a:pt x="3746141" y="2295525"/>
                </a:cubicBezTo>
                <a:cubicBezTo>
                  <a:pt x="3756917" y="2281157"/>
                  <a:pt x="3771541" y="2270125"/>
                  <a:pt x="3784241" y="2257425"/>
                </a:cubicBezTo>
                <a:cubicBezTo>
                  <a:pt x="3835285" y="2078770"/>
                  <a:pt x="3765009" y="2299095"/>
                  <a:pt x="3841391" y="2133600"/>
                </a:cubicBezTo>
                <a:cubicBezTo>
                  <a:pt x="3851077" y="2112613"/>
                  <a:pt x="3850755" y="2087912"/>
                  <a:pt x="3860441" y="2066925"/>
                </a:cubicBezTo>
                <a:cubicBezTo>
                  <a:pt x="3870035" y="2046137"/>
                  <a:pt x="3887182" y="2029654"/>
                  <a:pt x="3898541" y="2009775"/>
                </a:cubicBezTo>
                <a:cubicBezTo>
                  <a:pt x="3912630" y="1985119"/>
                  <a:pt x="3922552" y="1958231"/>
                  <a:pt x="3936641" y="1933575"/>
                </a:cubicBezTo>
                <a:cubicBezTo>
                  <a:pt x="3968683" y="1877502"/>
                  <a:pt x="3971119" y="1880047"/>
                  <a:pt x="4012841" y="1838325"/>
                </a:cubicBezTo>
                <a:cubicBezTo>
                  <a:pt x="4019191" y="1816100"/>
                  <a:pt x="4023593" y="1793224"/>
                  <a:pt x="4031891" y="1771650"/>
                </a:cubicBezTo>
                <a:cubicBezTo>
                  <a:pt x="4039537" y="1751771"/>
                  <a:pt x="4053731" y="1734706"/>
                  <a:pt x="4060466" y="1714500"/>
                </a:cubicBezTo>
                <a:cubicBezTo>
                  <a:pt x="4087765" y="1632603"/>
                  <a:pt x="4074307" y="1626542"/>
                  <a:pt x="4089041" y="1543050"/>
                </a:cubicBezTo>
                <a:cubicBezTo>
                  <a:pt x="4093591" y="1517267"/>
                  <a:pt x="4102094" y="1492336"/>
                  <a:pt x="4108091" y="1466850"/>
                </a:cubicBezTo>
                <a:cubicBezTo>
                  <a:pt x="4114795" y="1438356"/>
                  <a:pt x="4120041" y="1409523"/>
                  <a:pt x="4127141" y="1381125"/>
                </a:cubicBezTo>
                <a:cubicBezTo>
                  <a:pt x="4132747" y="1358701"/>
                  <a:pt x="4141348" y="1337051"/>
                  <a:pt x="4146191" y="1314450"/>
                </a:cubicBezTo>
                <a:cubicBezTo>
                  <a:pt x="4150895" y="1292498"/>
                  <a:pt x="4152541" y="1270000"/>
                  <a:pt x="4155716" y="1247775"/>
                </a:cubicBezTo>
                <a:cubicBezTo>
                  <a:pt x="4158891" y="1174750"/>
                  <a:pt x="4165241" y="1101794"/>
                  <a:pt x="4165241" y="1028700"/>
                </a:cubicBezTo>
                <a:cubicBezTo>
                  <a:pt x="4165241" y="965121"/>
                  <a:pt x="4158026" y="901737"/>
                  <a:pt x="4155716" y="838200"/>
                </a:cubicBezTo>
                <a:cubicBezTo>
                  <a:pt x="4151676" y="727103"/>
                  <a:pt x="4151127" y="615886"/>
                  <a:pt x="4146191" y="504825"/>
                </a:cubicBezTo>
                <a:cubicBezTo>
                  <a:pt x="4141318" y="395184"/>
                  <a:pt x="4140396" y="434019"/>
                  <a:pt x="4117616" y="342900"/>
                </a:cubicBezTo>
                <a:cubicBezTo>
                  <a:pt x="4113689" y="327194"/>
                  <a:pt x="4115331" y="309755"/>
                  <a:pt x="4108091" y="295275"/>
                </a:cubicBezTo>
                <a:cubicBezTo>
                  <a:pt x="4102067" y="283227"/>
                  <a:pt x="4089041" y="276225"/>
                  <a:pt x="4079516" y="266700"/>
                </a:cubicBezTo>
                <a:cubicBezTo>
                  <a:pt x="4067437" y="230462"/>
                  <a:pt x="4065567" y="208145"/>
                  <a:pt x="4041416" y="180975"/>
                </a:cubicBezTo>
                <a:cubicBezTo>
                  <a:pt x="4023518" y="160839"/>
                  <a:pt x="4009280" y="133831"/>
                  <a:pt x="3984266" y="123825"/>
                </a:cubicBezTo>
                <a:cubicBezTo>
                  <a:pt x="3968391" y="117475"/>
                  <a:pt x="3952650" y="110778"/>
                  <a:pt x="3936641" y="104775"/>
                </a:cubicBezTo>
                <a:cubicBezTo>
                  <a:pt x="3927240" y="101250"/>
                  <a:pt x="3917294" y="99205"/>
                  <a:pt x="3908066" y="95250"/>
                </a:cubicBezTo>
                <a:cubicBezTo>
                  <a:pt x="3861061" y="75105"/>
                  <a:pt x="3870630" y="69539"/>
                  <a:pt x="3812816" y="57150"/>
                </a:cubicBezTo>
                <a:cubicBezTo>
                  <a:pt x="3787787" y="51787"/>
                  <a:pt x="3761916" y="51517"/>
                  <a:pt x="3736616" y="47625"/>
                </a:cubicBezTo>
                <a:cubicBezTo>
                  <a:pt x="3720615" y="45163"/>
                  <a:pt x="3704866" y="41275"/>
                  <a:pt x="3688991" y="38100"/>
                </a:cubicBezTo>
                <a:cubicBezTo>
                  <a:pt x="3644177" y="39594"/>
                  <a:pt x="3364815" y="45285"/>
                  <a:pt x="3269891" y="57150"/>
                </a:cubicBezTo>
                <a:cubicBezTo>
                  <a:pt x="3262846" y="58031"/>
                  <a:pt x="3257191" y="63500"/>
                  <a:pt x="3250841" y="66675"/>
                </a:cubicBezTo>
                <a:lnTo>
                  <a:pt x="3250841" y="66675"/>
                </a:lnTo>
              </a:path>
            </a:pathLst>
          </a:custGeom>
          <a:noFill/>
          <a:ln w="1206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435896" y="2098307"/>
            <a:ext cx="3581400" cy="11144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35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Huge known UD asymmetry</a:t>
            </a:r>
          </a:p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lang="en-US" sz="20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Calibrate the experiment   </a:t>
            </a:r>
            <a:endParaRPr lang="en-US" sz="235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5445420" y="1774457"/>
            <a:ext cx="3560769" cy="32385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Chlorine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180753" y="4220132"/>
          <a:ext cx="9750425" cy="768350"/>
        </p:xfrm>
        <a:graphic>
          <a:graphicData uri="http://schemas.openxmlformats.org/presentationml/2006/ole">
            <p:oleObj spid="_x0000_s83970" name="Document" r:id="rId4" imgW="7551232" imgH="540074" progId="Word.Document.12">
              <p:link updateAutomatic="1"/>
            </p:oleObj>
          </a:graphicData>
        </a:graphic>
      </p:graphicFrame>
      <p:sp>
        <p:nvSpPr>
          <p:cNvPr id="16" name="Rectangle 15"/>
          <p:cNvSpPr/>
          <p:nvPr/>
        </p:nvSpPr>
        <p:spPr>
          <a:xfrm>
            <a:off x="823713" y="4107898"/>
            <a:ext cx="13244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Fit to</a:t>
            </a:r>
            <a:endParaRPr lang="en-US" sz="4000" b="0" cap="none" spc="0" dirty="0">
              <a:ln w="18415" cmpd="sng">
                <a:noFill/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688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Asymmetry Results - Chlorine</a:t>
            </a:r>
            <a:endParaRPr lang="en-CA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7712" y="4924834"/>
            <a:ext cx="47404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40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40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UD</a:t>
            </a:r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= (19</a:t>
            </a:r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.62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40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40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72269" y="5722204"/>
            <a:ext cx="38924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2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LR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(0.087)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83247" y="788758"/>
            <a:ext cx="4358848" cy="2684441"/>
            <a:chOff x="883247" y="978219"/>
            <a:chExt cx="4307570" cy="2568951"/>
          </a:xfrm>
        </p:grpSpPr>
        <p:sp>
          <p:nvSpPr>
            <p:cNvPr id="31" name="Rectangle 30"/>
            <p:cNvSpPr/>
            <p:nvPr/>
          </p:nvSpPr>
          <p:spPr>
            <a:xfrm rot="16200000" flipH="1">
              <a:off x="3376307" y="1726131"/>
              <a:ext cx="2551802" cy="1077218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 flipH="1">
              <a:off x="2298970" y="1726135"/>
              <a:ext cx="2551802" cy="1077218"/>
            </a:xfrm>
            <a:prstGeom prst="rect">
              <a:avLst/>
            </a:prstGeom>
            <a:solidFill>
              <a:srgbClr val="D5FFD5">
                <a:alpha val="49000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 flipH="1">
              <a:off x="1223127" y="1732660"/>
              <a:ext cx="2551802" cy="107721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16200000" flipH="1">
              <a:off x="145955" y="1715511"/>
              <a:ext cx="2551802" cy="1077218"/>
            </a:xfrm>
            <a:prstGeom prst="rect">
              <a:avLst/>
            </a:prstGeom>
            <a:solidFill>
              <a:srgbClr val="D5FFD5">
                <a:alpha val="48627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</a:p>
          </p:txBody>
        </p:sp>
      </p:grpSp>
      <p:pic>
        <p:nvPicPr>
          <p:cNvPr id="83973" name="Picture 5" descr="C:\Users\Mifa\Documents\mifa thesis\figs\Analysis\Agama_Cl_strict_cuts_221_run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69922" y="2343150"/>
            <a:ext cx="4574078" cy="4256797"/>
          </a:xfrm>
          <a:prstGeom prst="rect">
            <a:avLst/>
          </a:prstGeom>
          <a:noFill/>
        </p:spPr>
      </p:pic>
      <p:grpSp>
        <p:nvGrpSpPr>
          <p:cNvPr id="2" name="Group 1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4" name="Rectangle 2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0" y="4196060"/>
            <a:ext cx="51427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6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(19.47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2.02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6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6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0" y="743544"/>
          <a:ext cx="5411971" cy="3275492"/>
        </p:xfrm>
        <a:graphic>
          <a:graphicData uri="http://schemas.openxmlformats.org/presentationml/2006/ole">
            <p:oleObj spid="_x0000_s83972" name="Worksheet" r:id="rId6" imgW="5857865" imgH="3371773" progId="Excel.Sheet.8">
              <p:link updateAutomatic="1"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-1.38889E-6 -0.4541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2.77778E-7 -0.4152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6" grpId="1"/>
      <p:bldP spid="35" grpId="0"/>
      <p:bldP spid="35" grpId="1"/>
      <p:bldP spid="36" grpId="0"/>
      <p:bldP spid="36" grpId="1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/>
          <p:nvPr/>
        </p:nvGrpSpPr>
        <p:grpSpPr>
          <a:xfrm>
            <a:off x="883247" y="788758"/>
            <a:ext cx="4358848" cy="2684441"/>
            <a:chOff x="883247" y="978219"/>
            <a:chExt cx="4307570" cy="2568951"/>
          </a:xfrm>
        </p:grpSpPr>
        <p:sp>
          <p:nvSpPr>
            <p:cNvPr id="31" name="Rectangle 30"/>
            <p:cNvSpPr/>
            <p:nvPr/>
          </p:nvSpPr>
          <p:spPr>
            <a:xfrm rot="16200000" flipH="1">
              <a:off x="3376307" y="1726131"/>
              <a:ext cx="2551802" cy="1077218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 flipH="1">
              <a:off x="2298970" y="1726135"/>
              <a:ext cx="2551802" cy="1077218"/>
            </a:xfrm>
            <a:prstGeom prst="rect">
              <a:avLst/>
            </a:prstGeom>
            <a:solidFill>
              <a:srgbClr val="D5FFD5">
                <a:alpha val="49000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 flipH="1">
              <a:off x="1223127" y="1732660"/>
              <a:ext cx="2551802" cy="107721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16200000" flipH="1">
              <a:off x="145955" y="1715511"/>
              <a:ext cx="2551802" cy="1077218"/>
            </a:xfrm>
            <a:prstGeom prst="rect">
              <a:avLst/>
            </a:prstGeom>
            <a:solidFill>
              <a:srgbClr val="D5FFD5">
                <a:alpha val="48627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688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Asymmetry Results - Chlorine</a:t>
            </a:r>
            <a:endParaRPr lang="en-CA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60262" y="743359"/>
            <a:ext cx="33762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28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28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UD</a:t>
            </a:r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= (</a:t>
            </a:r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19.62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28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3973" name="Picture 5" descr="C:\Users\Mifa\Documents\mifa thesis\figs\Analysis\Agama_Cl_strict_cuts_221_ru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8224" y="2466975"/>
            <a:ext cx="4429126" cy="4256797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5527814" y="1293079"/>
            <a:ext cx="33361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28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28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LR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(0.087)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28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28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8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4" name="Rectangle 2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0" y="4586585"/>
            <a:ext cx="51427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6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(19.47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2.02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6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6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0" y="743544"/>
          <a:ext cx="5411971" cy="3275492"/>
        </p:xfrm>
        <a:graphic>
          <a:graphicData uri="http://schemas.openxmlformats.org/presentationml/2006/ole">
            <p:oleObj spid="_x0000_s84995" name="Worksheet" r:id="rId4" imgW="5857865" imgH="3371773" progId="Excel.Sheet.8">
              <p:link updateAutomatic="1"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1" name="Picture 5" descr="C:\Users\Mifa\Documents\mifa thesis\figs\LH2\LH2_Agamma_Gauss.png"/>
          <p:cNvPicPr>
            <a:picLocks noChangeAspect="1" noChangeArrowheads="1"/>
          </p:cNvPicPr>
          <p:nvPr/>
        </p:nvPicPr>
        <p:blipFill>
          <a:blip r:embed="rId3"/>
          <a:srcRect t="13029"/>
          <a:stretch>
            <a:fillRect/>
          </a:stretch>
        </p:blipFill>
        <p:spPr bwMode="auto">
          <a:xfrm>
            <a:off x="4905375" y="3781425"/>
            <a:ext cx="4238625" cy="279755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048250" y="3324225"/>
            <a:ext cx="4095750" cy="46166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n w="18415" cmpd="sng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                     Para-Hydrogen, A</a:t>
            </a:r>
            <a:r>
              <a:rPr lang="el-GR" sz="2400" baseline="-25000" dirty="0" smtClean="0">
                <a:ln w="18415" cmpd="sng">
                  <a:noFill/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γ</a:t>
            </a:r>
            <a:endParaRPr lang="en-CA" sz="2400" dirty="0">
              <a:ln w="18415" cmpd="sng">
                <a:noFill/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235871" y="1469657"/>
            <a:ext cx="3581400" cy="11144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More statistics</a:t>
            </a:r>
          </a:p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Better knowledge of background  </a:t>
            </a:r>
            <a:endParaRPr lang="en-US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5245395" y="1145807"/>
            <a:ext cx="3560769" cy="32385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Hydrogen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6688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Asymmetry Results - Hydrogen</a:t>
            </a:r>
            <a:endParaRPr lang="en-CA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33"/>
          <p:cNvGrpSpPr/>
          <p:nvPr/>
        </p:nvGrpSpPr>
        <p:grpSpPr>
          <a:xfrm>
            <a:off x="826097" y="779233"/>
            <a:ext cx="4017126" cy="2708204"/>
            <a:chOff x="883247" y="978219"/>
            <a:chExt cx="4307570" cy="2562426"/>
          </a:xfrm>
        </p:grpSpPr>
        <p:sp>
          <p:nvSpPr>
            <p:cNvPr id="31" name="Rectangle 30"/>
            <p:cNvSpPr/>
            <p:nvPr/>
          </p:nvSpPr>
          <p:spPr>
            <a:xfrm rot="16200000" flipH="1">
              <a:off x="3376307" y="1726131"/>
              <a:ext cx="2551802" cy="1077218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 flipH="1">
              <a:off x="2298970" y="1726135"/>
              <a:ext cx="2551802" cy="1077218"/>
            </a:xfrm>
            <a:prstGeom prst="rect">
              <a:avLst/>
            </a:prstGeom>
            <a:solidFill>
              <a:srgbClr val="D5FFD5">
                <a:alpha val="49000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 flipH="1">
              <a:off x="1223127" y="1720836"/>
              <a:ext cx="2551802" cy="1077218"/>
            </a:xfrm>
            <a:prstGeom prst="rect">
              <a:avLst/>
            </a:prstGeom>
            <a:solidFill>
              <a:schemeClr val="accent4">
                <a:alpha val="49000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16200000" flipH="1">
              <a:off x="145955" y="1715511"/>
              <a:ext cx="2551802" cy="1077218"/>
            </a:xfrm>
            <a:prstGeom prst="rect">
              <a:avLst/>
            </a:prstGeom>
            <a:solidFill>
              <a:srgbClr val="D5FFD5">
                <a:alpha val="48627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RING </a:t>
              </a:r>
            </a:p>
            <a:p>
              <a:r>
                <a:rPr 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noFill/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09550" y="4653260"/>
            <a:ext cx="48862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6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(0.95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2.01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6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6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6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4" name="Rectangle 2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68943" y="4362859"/>
            <a:ext cx="4169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40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40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UD</a:t>
            </a:r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= (1</a:t>
            </a:r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.7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40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40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40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5825" y="5445979"/>
            <a:ext cx="33233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2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LR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(1.1)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-180976" y="704849"/>
          <a:ext cx="5248275" cy="3371851"/>
        </p:xfrm>
        <a:graphic>
          <a:graphicData uri="http://schemas.openxmlformats.org/presentationml/2006/ole">
            <p:oleObj spid="_x0000_s86023" name="Worksheet" r:id="rId5" imgW="5200515" imgH="3924274" progId="Excel.Sheet.8">
              <p:link updateAutomatic="1"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51146 -0.4722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" y="-2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0.49688 -0.4833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" y="-2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3" grpId="0" animBg="1"/>
      <p:bldP spid="38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04850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Results – The other targets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74157" y="1276352"/>
          <a:ext cx="7676707" cy="410527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13854"/>
                <a:gridCol w="1615801"/>
                <a:gridCol w="1507436"/>
                <a:gridCol w="1569808"/>
                <a:gridCol w="1569808"/>
              </a:tblGrid>
              <a:tr h="63196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solidFill>
                            <a:srgbClr val="3333CC"/>
                          </a:solidFill>
                        </a:rPr>
                        <a:t> </a:t>
                      </a:r>
                      <a:endParaRPr lang="en-CA" sz="1200" b="0" i="0" u="none" strike="noStrike" dirty="0">
                        <a:solidFill>
                          <a:srgbClr val="3333CC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/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/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/>
                        <a:t> 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7.7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3.5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0.7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3.6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Cu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-11.9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5.8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1.1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5.9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In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6.8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0.6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3.1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Mn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-5.3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7.8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0.5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7.8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Sc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7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2.8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0.7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2.9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Ti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-6.5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0.6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3.1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  <a:tr h="496187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rgbClr val="26269A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V</a:t>
                      </a:r>
                      <a:endParaRPr lang="en-CA" sz="28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rgbClr val="26269A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1.7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6.3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cap="none" spc="0" dirty="0" smtClean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0.2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u="none" strike="noStrike" cap="none" spc="0" dirty="0">
                          <a:ln w="18415" cmpd="sng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a:rPr>
                        <a:t>6.3</a:t>
                      </a:r>
                      <a:endParaRPr lang="en-CA" sz="2400" b="0" i="0" u="none" strike="noStrike" cap="none" spc="0" dirty="0">
                        <a:ln w="18415" cmpd="sng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/>
                      </a:endParaRPr>
                    </a:p>
                  </a:txBody>
                  <a:tcPr marL="0" marR="0" marT="0" marB="0" anchor="b">
                    <a:solidFill>
                      <a:srgbClr val="080808"/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56842" y="1366027"/>
            <a:ext cx="10793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3333C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Targets</a:t>
            </a:r>
            <a:endParaRPr lang="en-CA" sz="2400" b="0" cap="none" spc="0" dirty="0">
              <a:ln w="18415" cmpd="sng">
                <a:noFill/>
                <a:prstDash val="solid"/>
              </a:ln>
              <a:solidFill>
                <a:srgbClr val="3333CC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8440" y="1363812"/>
            <a:ext cx="13564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A</a:t>
            </a:r>
            <a:r>
              <a:rPr lang="el-GR" sz="2400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(</a:t>
            </a:r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2400" baseline="30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)</a:t>
            </a:r>
            <a:endParaRPr lang="en-CA" sz="2400" b="0" cap="none" spc="0" dirty="0">
              <a:ln w="18415" cmpd="sng">
                <a:noFill/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540" y="1403020"/>
            <a:ext cx="13837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σ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A</a:t>
            </a:r>
            <a:r>
              <a:rPr lang="el-GR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,stat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(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baseline="30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)</a:t>
            </a:r>
            <a:endParaRPr lang="en-CA" b="0" cap="none" spc="0" dirty="0">
              <a:ln w="18415" cmpd="sng">
                <a:noFill/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13117" y="1405235"/>
            <a:ext cx="14077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σ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A</a:t>
            </a:r>
            <a:r>
              <a:rPr lang="el-GR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,syst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(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baseline="30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)</a:t>
            </a:r>
            <a:endParaRPr lang="en-CA" b="0" cap="none" spc="0" dirty="0">
              <a:ln w="18415" cmpd="sng">
                <a:noFill/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733573" y="1394603"/>
            <a:ext cx="146591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σ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A</a:t>
            </a:r>
            <a:r>
              <a:rPr lang="el-GR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baseline="-25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,TOT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(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baseline="30000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</a:rPr>
              <a:t>)</a:t>
            </a:r>
            <a:endParaRPr lang="en-CA" b="0" cap="none" spc="0" dirty="0">
              <a:ln w="18415" cmpd="sng">
                <a:noFill/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04850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Summary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14901" y="2472035"/>
            <a:ext cx="43620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200" b="0" cap="none" spc="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(0.95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2.01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Down Arrow 19"/>
          <p:cNvSpPr/>
          <p:nvPr/>
        </p:nvSpPr>
        <p:spPr bwMode="auto">
          <a:xfrm>
            <a:off x="1962150" y="3152775"/>
            <a:ext cx="600075" cy="1209675"/>
          </a:xfrm>
          <a:prstGeom prst="downArrow">
            <a:avLst/>
          </a:prstGeom>
          <a:noFill/>
          <a:ln w="158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67478" y="4329410"/>
            <a:ext cx="42418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</a:t>
            </a:r>
            <a:r>
              <a:rPr lang="el-GR" sz="3200" baseline="-25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π</a:t>
            </a:r>
            <a:r>
              <a:rPr lang="en-US" sz="320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1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(-2.1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4.5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8725" y="866775"/>
            <a:ext cx="33233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LANL 2006, </a:t>
            </a:r>
          </a:p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Production Phase 1</a:t>
            </a:r>
          </a:p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Preliminary</a:t>
            </a:r>
            <a:endParaRPr lang="en-CA" sz="280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6275" y="881827"/>
            <a:ext cx="2752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Cavaignac et al.</a:t>
            </a:r>
          </a:p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Phys.Lett.B., 67</a:t>
            </a:r>
          </a:p>
          <a:p>
            <a:pPr algn="ctr"/>
            <a:r>
              <a:rPr lang="en-US" sz="28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148, 1977</a:t>
            </a:r>
            <a:endParaRPr lang="en-CA" sz="280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1475" y="2500610"/>
            <a:ext cx="39292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el-GR" sz="3200" b="0" cap="none" spc="0" baseline="-25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(0.6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1.8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-7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Down Arrow 29"/>
          <p:cNvSpPr/>
          <p:nvPr/>
        </p:nvSpPr>
        <p:spPr bwMode="auto">
          <a:xfrm>
            <a:off x="6534150" y="3086100"/>
            <a:ext cx="600075" cy="1209675"/>
          </a:xfrm>
          <a:prstGeom prst="downArrow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050" y="4348460"/>
            <a:ext cx="42418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</a:t>
            </a:r>
            <a:r>
              <a:rPr lang="el-GR" sz="3200" baseline="-25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π</a:t>
            </a:r>
            <a:r>
              <a:rPr lang="en-US" sz="3200" baseline="30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1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= (-1.4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± 4.0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×10</a:t>
            </a:r>
            <a:r>
              <a:rPr lang="en-US" sz="3200" b="0" cap="none" spc="0" baseline="3000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-6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200" b="0" cap="none" spc="0" dirty="0" smtClean="0">
                <a:ln w="18415" cmpd="sng">
                  <a:noFill/>
                  <a:prstDash val="solid"/>
                </a:ln>
                <a:solidFill>
                  <a:srgbClr val="0000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b="0" cap="none" spc="0" dirty="0">
              <a:ln w="18415" cmpd="sng">
                <a:noFill/>
                <a:prstDash val="solid"/>
              </a:ln>
              <a:solidFill>
                <a:srgbClr val="0000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14450" y="937874"/>
            <a:ext cx="226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DDH Theoretical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Estimate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04924" y="1634302"/>
            <a:ext cx="2129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n+p</a:t>
            </a:r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→d+</a:t>
            </a:r>
            <a:r>
              <a:rPr lang="el-GR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γ</a:t>
            </a:r>
            <a:endParaRPr lang="en-US" sz="14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Cavaignac et al.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Phys.Lett.B., 67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148, 1977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1124" y="2518571"/>
            <a:ext cx="2868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30000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18</a:t>
            </a:r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F</a:t>
            </a:r>
            <a:endParaRPr lang="en-US" sz="14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Evans et al.; Bini et al.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Phys.Rev.Lett. 55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9699" y="3300507"/>
            <a:ext cx="3410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30000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133</a:t>
            </a:r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Cs</a:t>
            </a:r>
            <a:endParaRPr lang="en-US" sz="14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Wood et al., Science 275, 1753, 1997 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Flambaum and Murray, 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 Rev. C 56, 1641, 1997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0650" y="4417592"/>
            <a:ext cx="3321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Compound Nuclei</a:t>
            </a: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Bowman et al. LANL 2002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81350" y="6031318"/>
            <a:ext cx="530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-4                        -2                        0                        2                        4</a:t>
            </a:r>
            <a:endParaRPr lang="en-CA" sz="1400" b="1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76260" y="6183718"/>
            <a:ext cx="126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H</a:t>
            </a:r>
            <a:r>
              <a:rPr lang="el-GR" sz="1600" b="1" baseline="-25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π</a:t>
            </a:r>
            <a:r>
              <a:rPr lang="en-US" sz="16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</a:t>
            </a:r>
            <a:r>
              <a:rPr lang="en-US" sz="16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(</a:t>
            </a:r>
            <a:r>
              <a:rPr lang="en-US" sz="1600" b="1" dirty="0" smtClean="0">
                <a:solidFill>
                  <a:schemeClr val="bg1">
                    <a:lumMod val="25000"/>
                  </a:schemeClr>
                </a:solidFill>
                <a:latin typeface="+mj-lt"/>
                <a:cs typeface="Times New Roman"/>
              </a:rPr>
              <a:t>×</a:t>
            </a:r>
            <a:r>
              <a:rPr lang="en-US" sz="16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10</a:t>
            </a:r>
            <a:r>
              <a:rPr lang="en-US" sz="16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-6</a:t>
            </a:r>
            <a:r>
              <a:rPr lang="en-US" sz="16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)</a:t>
            </a:r>
            <a:endParaRPr lang="en-CA" sz="1600" b="1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09700" y="5112917"/>
            <a:ext cx="3321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n + p </a:t>
            </a:r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Times New Roman"/>
                <a:cs typeface="Times New Roman"/>
              </a:rPr>
              <a:t>→ d + </a:t>
            </a:r>
            <a:r>
              <a:rPr lang="el-GR" sz="1400" b="1" dirty="0" smtClean="0">
                <a:solidFill>
                  <a:schemeClr val="bg1">
                    <a:lumMod val="10000"/>
                  </a:schemeClr>
                </a:solidFill>
                <a:latin typeface="Times New Roman"/>
                <a:cs typeface="Times New Roman"/>
              </a:rPr>
              <a:t>γ</a:t>
            </a:r>
            <a:endParaRPr lang="en-US" sz="14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4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LANL 2006, Preliminary</a:t>
            </a:r>
            <a:endParaRPr lang="en-CA" sz="14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1475" y="409575"/>
            <a:ext cx="8096250" cy="6352788"/>
            <a:chOff x="371475" y="409575"/>
            <a:chExt cx="8096250" cy="6352788"/>
          </a:xfrm>
        </p:grpSpPr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71475" y="409575"/>
            <a:ext cx="7858125" cy="6352788"/>
          </p:xfrm>
          <a:graphic>
            <a:graphicData uri="http://schemas.openxmlformats.org/presentationml/2006/ole">
              <p:oleObj spid="_x0000_s87045" name="Worksheet" r:id="rId3" imgW="5381583" imgH="4581654" progId="Excel.Sheet.8">
                <p:link updateAutomatic="1"/>
              </p:oleObj>
            </a:graphicData>
          </a:graphic>
        </p:graphicFrame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/>
            <a:srcRect l="66328" t="26042" r="10313" b="63802"/>
            <a:stretch>
              <a:fillRect/>
            </a:stretch>
          </p:blipFill>
          <p:spPr bwMode="auto">
            <a:xfrm>
              <a:off x="5619750" y="1762125"/>
              <a:ext cx="2847975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6" grpId="0"/>
      <p:bldP spid="27" grpId="0"/>
      <p:bldP spid="28" grpId="0"/>
      <p:bldP spid="29" grpId="0"/>
      <p:bldP spid="30" grpId="0" animBg="1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0" y="573428"/>
            <a:ext cx="3143250" cy="631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marL="342860" lvl="0" indent="-342860" eaLnBrk="1" hangingPunct="1">
              <a:spcBef>
                <a:spcPct val="20000"/>
              </a:spcBef>
              <a:buSzPct val="80000"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ORNL</a:t>
            </a:r>
            <a:endParaRPr kumimoji="0" lang="en-US" b="1" i="0" u="none" strike="noStrike" kern="0" cap="none" spc="0" normalizeH="0" baseline="0" noProof="0" dirty="0" smtClean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LANL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JLAB</a:t>
            </a:r>
            <a:endParaRPr kumimoji="0" lang="en-US" b="1" i="0" u="none" strike="noStrike" kern="0" cap="none" spc="0" normalizeH="0" noProof="0" dirty="0" smtClean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baseline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University of Michigan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Indiana University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Indiana Univ. Cyclotron</a:t>
            </a:r>
            <a:endParaRPr kumimoji="0" lang="en-US" b="1" i="0" u="none" strike="noStrike" kern="0" cap="none" spc="0" normalizeH="0" noProof="0" dirty="0" smtClean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baseline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NIST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University of New Hampshire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baseline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University</a:t>
            </a: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 of Tennessee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Univ.</a:t>
            </a:r>
            <a:r>
              <a:rPr kumimoji="0" lang="en-US" b="1" i="0" u="none" strike="noStrike" kern="0" cap="none" spc="0" normalizeH="0" noProof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California, Berkeley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Univ. of California, Davis</a:t>
            </a:r>
            <a:endParaRPr kumimoji="0" lang="en-US" b="1" i="0" u="none" strike="noStrike" kern="0" cap="none" spc="0" normalizeH="0" noProof="0" dirty="0" smtClean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baseline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University</a:t>
            </a: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 of Manitoba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University of Arizona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Hamilton College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North Carolina State Univ.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JINR, Dubna, Russia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Univ. of Dayton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b="1" kern="0" baseline="0" dirty="0" smtClean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+mj-lt"/>
              </a:rPr>
              <a:t>KEK, Japan</a:t>
            </a: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CA" b="1" i="0" u="none" strike="noStrike" kern="0" cap="none" spc="0" normalizeH="0" baseline="0" noProof="0" dirty="0">
              <a:ln w="10541" cmpd="sng">
                <a:noFill/>
                <a:prstDash val="solid"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095066" y="609294"/>
            <a:ext cx="6039410" cy="614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i="0" u="none" strike="noStrike" kern="0" normalizeH="0" baseline="0" noProof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	J.D. Bowman, S. Penttila</a:t>
            </a:r>
            <a:r>
              <a:rPr kumimoji="0" lang="en-US" i="0" u="none" strike="noStrike" kern="0" normalizeH="0" noProof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US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n-ea"/>
              <a:cs typeface="+mn-cs"/>
            </a:endParaRPr>
          </a:p>
          <a:p>
            <a:pPr marL="342860" lvl="0" indent="-342860" eaLnBrk="1" hangingPunct="1">
              <a:spcBef>
                <a:spcPct val="20000"/>
              </a:spcBef>
              <a:buSzPct val="80000"/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S.Wilburn.T.Ito,A. Klein,V.Yuan,A.Salas-Bacci, 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S.Santra</a:t>
            </a:r>
            <a:endParaRPr kumimoji="0" lang="en-US" i="0" u="none" strike="noStrike" kern="0" normalizeH="0" baseline="0" noProof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n-ea"/>
              <a:cs typeface="+mn-cs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R.D. Carlini </a:t>
            </a:r>
          </a:p>
          <a:p>
            <a:pPr marL="342860" lvl="0" indent="-342860" eaLnBrk="1" hangingPunct="1">
              <a:spcBef>
                <a:spcPct val="20000"/>
              </a:spcBef>
              <a:buSzPct val="80000"/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T.E. Chupp, M. Sharma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kern="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M. Leuschner, J. Mei, H. Nann, W.M. Snow, 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R.C. Gillis</a:t>
            </a:r>
            <a:endParaRPr lang="en-US" kern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B. Losowki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T.R. Gentile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F.W. Hersman, M. Dabaghyan,H. Zhu,S. Covrig, M.Mason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G.L. Greene, R. Mahurin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S.J. Freedman, B. Lauss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G.S. Mitchell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M.T. Gericke, S. Page, D. Ramsay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L. Barron-Palos, S. Balascuta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G.L. Jones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P-N. Seo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E. Sharapov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T. Smith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	T. Ino, Y. Masuda,  S. Muto</a:t>
            </a: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US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US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US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US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US" kern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CA" kern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lvl="0" indent="-342860" eaLnBrk="1" hangingPunct="1">
              <a:spcBef>
                <a:spcPct val="20000"/>
              </a:spcBef>
              <a:buSzPct val="80000"/>
            </a:pPr>
            <a:endParaRPr lang="en-CA" kern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indent="-342860" eaLnBrk="1" hangingPunct="1">
              <a:spcBef>
                <a:spcPct val="20000"/>
              </a:spcBef>
              <a:buSzPct val="80000"/>
            </a:pPr>
            <a:endParaRPr lang="en-CA" kern="0" dirty="0" smtClean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endParaRPr>
          </a:p>
          <a:p>
            <a:pPr marL="342860" marR="0" lvl="0" indent="-34286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CA" i="0" u="none" strike="noStrike" kern="0" normalizeH="0" baseline="0" noProof="0" dirty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5422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r"/>
            <a:r>
              <a:rPr lang="en-US" sz="360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NPD</a:t>
            </a:r>
            <a:r>
              <a:rPr lang="el-GR" sz="360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γ</a:t>
            </a:r>
            <a:r>
              <a:rPr lang="en-US" sz="3600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/>
                <a:cs typeface="Times New Roman"/>
              </a:rPr>
              <a:t> Collaboration</a:t>
            </a:r>
            <a:endParaRPr lang="en-CA" sz="3600" dirty="0">
              <a:ln w="18415" cmpd="sng">
                <a:noFill/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23014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Summary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625" y="1244413"/>
            <a:ext cx="7839075" cy="491265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Completed the third commissioning run of </a:t>
            </a:r>
            <a:r>
              <a:rPr lang="en-US" sz="2200" dirty="0" err="1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NPDGamma</a:t>
            </a: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at LANL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Measured Angular Directional Asymmetry A</a:t>
            </a:r>
            <a:r>
              <a:rPr lang="el-GR" sz="2200" baseline="-250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γ</a:t>
            </a: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in a number of medium-A range nuclei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Completed the first production phase of NPD</a:t>
            </a:r>
            <a:r>
              <a:rPr lang="el-GR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γ</a:t>
            </a:r>
            <a:r>
              <a:rPr lang="en-CA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at LANL</a:t>
            </a:r>
            <a:endParaRPr lang="en-US" sz="2200" dirty="0" smtClean="0">
              <a:solidFill>
                <a:schemeClr val="bg1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Measured the </a:t>
            </a:r>
            <a:r>
              <a:rPr lang="en-US" sz="2200" dirty="0" err="1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pion</a:t>
            </a: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coupling constant H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Font typeface="+mj-lt"/>
              <a:buAutoNum type="arabicPeriod"/>
            </a:pPr>
            <a:r>
              <a:rPr lang="en-US" sz="22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  <a:buBlip>
                <a:blip r:embed="rId2"/>
              </a:buBlip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2A2AA6"/>
              </a:buClr>
              <a:buSzPct val="111000"/>
            </a:pPr>
            <a:endParaRPr lang="en-US" sz="2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9219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Neutron Guide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6" name="Picture 15" descr="Guide_section_after_shut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9" y="1057275"/>
            <a:ext cx="3978275" cy="2983706"/>
          </a:xfrm>
          <a:prstGeom prst="rect">
            <a:avLst/>
          </a:prstGeom>
        </p:spPr>
      </p:pic>
      <p:pic>
        <p:nvPicPr>
          <p:cNvPr id="19" name="Picture 18" descr="guide_reflectiv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19175"/>
            <a:ext cx="4510087" cy="3267075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 bwMode="auto">
          <a:xfrm>
            <a:off x="1533525" y="4743451"/>
            <a:ext cx="5915025" cy="17145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4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m=3 super-mirror neutron guide</a:t>
            </a:r>
            <a:endParaRPr kumimoji="0" lang="en-US" sz="2400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rPr>
              <a:t>~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20 m long, 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58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Ni and </a:t>
            </a:r>
            <a:r>
              <a:rPr lang="en-US" sz="2400" kern="0" baseline="30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47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Ti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buBlip>
                <a:blip r:embed="rId4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V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≤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7 m/s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4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534607" y="4257674"/>
            <a:ext cx="5915025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Specifications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 descr="chopped_nochopp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42" y="683509"/>
            <a:ext cx="5131943" cy="3431291"/>
          </a:xfrm>
          <a:prstGeom prst="rect">
            <a:avLst/>
          </a:prstGeom>
        </p:spPr>
      </p:pic>
      <p:pic>
        <p:nvPicPr>
          <p:cNvPr id="5125" name="Picture 5" descr="C:\Users\Mifa\Documents\mifa thesis\figs\RFSF\m1_ff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7250" y="781050"/>
            <a:ext cx="4457700" cy="3153244"/>
          </a:xfrm>
          <a:prstGeom prst="rect">
            <a:avLst/>
          </a:prstGeom>
          <a:noFill/>
        </p:spPr>
      </p:pic>
      <p:pic>
        <p:nvPicPr>
          <p:cNvPr id="5122" name="Picture 2" descr="C:\Users\Mifa\Documents\mifa thesis\figs\Monitors\monitor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0" y="4133850"/>
            <a:ext cx="6413500" cy="2286000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1495425" y="1838326"/>
            <a:ext cx="5915025" cy="17145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6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Three p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arallel plate i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on chambers</a:t>
            </a:r>
            <a:endParaRPr kumimoji="0" lang="en-US" sz="2400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6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buBlip>
                <a:blip r:embed="rId6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3 kV bias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6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6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496507" y="1352549"/>
            <a:ext cx="5915025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Measure Neutron Flux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61925" y="2420938"/>
          <a:ext cx="7551738" cy="492125"/>
        </p:xfrm>
        <a:graphic>
          <a:graphicData uri="http://schemas.openxmlformats.org/presentationml/2006/ole">
            <p:oleObj spid="_x0000_s80898" name="Document" r:id="rId7" imgW="7551232" imgH="492845" progId="Word.Document.12">
              <p:link updateAutomatic="1"/>
            </p:oleObj>
          </a:graphicData>
        </a:graphic>
      </p:graphicFrame>
      <p:pic>
        <p:nvPicPr>
          <p:cNvPr id="5130" name="Picture 10" descr="C:\Users\Mifa\Documents\mifa thesis\figs\Monitors\gamma_sen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829782"/>
            <a:ext cx="4686369" cy="3073407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0628"/>
            <a:ext cx="9144000" cy="697162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Beam Monitors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1" name="Rectangle 20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819650" y="1533525"/>
            <a:ext cx="4076700" cy="24860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/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830257" y="933449"/>
            <a:ext cx="4076700" cy="6000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Flight Path Length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9" name="Title 1"/>
          <p:cNvSpPr txBox="1">
            <a:spLocks/>
          </p:cNvSpPr>
          <p:nvPr/>
        </p:nvSpPr>
        <p:spPr bwMode="auto">
          <a:xfrm>
            <a:off x="123824" y="4800600"/>
            <a:ext cx="2914651" cy="1609725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/>
            <a:endParaRPr lang="en-US" sz="2400" b="1" i="1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+mj-lt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00" name="Title 1"/>
          <p:cNvSpPr txBox="1">
            <a:spLocks/>
          </p:cNvSpPr>
          <p:nvPr/>
        </p:nvSpPr>
        <p:spPr bwMode="auto">
          <a:xfrm>
            <a:off x="134431" y="4219574"/>
            <a:ext cx="2914651" cy="571501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Bragg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Transmission</a:t>
            </a:r>
            <a:endParaRPr kumimoji="0" lang="en-CA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-2279650" y="4826000"/>
          <a:ext cx="7551738" cy="671513"/>
        </p:xfrm>
        <a:graphic>
          <a:graphicData uri="http://schemas.openxmlformats.org/presentationml/2006/ole">
            <p:oleObj spid="_x0000_s81922" name="Document" r:id="rId4" imgW="7551232" imgH="670946" progId="Word.Document.12">
              <p:link updateAutomatic="1"/>
            </p:oleObj>
          </a:graphicData>
        </a:graphic>
      </p:graphicFrame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-2336800" y="5281613"/>
          <a:ext cx="7551738" cy="1093787"/>
        </p:xfrm>
        <a:graphic>
          <a:graphicData uri="http://schemas.openxmlformats.org/presentationml/2006/ole">
            <p:oleObj spid="_x0000_s81923" name="Document" r:id="rId5" imgW="7551232" imgH="1093127" progId="Word.Document.12">
              <p:link updateAutomatic="1"/>
            </p:oleObj>
          </a:graphicData>
        </a:graphic>
      </p:graphicFrame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5168900" y="1514475"/>
          <a:ext cx="7551738" cy="2684463"/>
        </p:xfrm>
        <a:graphic>
          <a:graphicData uri="http://schemas.openxmlformats.org/presentationml/2006/ole">
            <p:oleObj spid="_x0000_s81924" name="Document" r:id="rId6" imgW="7551232" imgH="2684146" progId="Word.Document.12">
              <p:link updateAutomatic="1"/>
            </p:oleObj>
          </a:graphicData>
        </a:graphic>
      </p:graphicFrame>
      <p:pic>
        <p:nvPicPr>
          <p:cNvPr id="63493" name="Picture 5" descr="C:\Users\Mifa\Documents\mifa thesis\figs\flightpath\bragg_cross_sections_polycrys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747713"/>
            <a:ext cx="4391025" cy="3362325"/>
          </a:xfrm>
          <a:prstGeom prst="rect">
            <a:avLst/>
          </a:prstGeom>
          <a:noFill/>
        </p:spPr>
      </p:pic>
      <p:grpSp>
        <p:nvGrpSpPr>
          <p:cNvPr id="2" name="Group 117"/>
          <p:cNvGrpSpPr/>
          <p:nvPr/>
        </p:nvGrpSpPr>
        <p:grpSpPr>
          <a:xfrm>
            <a:off x="2962275" y="4489392"/>
            <a:ext cx="6038850" cy="1549458"/>
            <a:chOff x="1380068" y="1241367"/>
            <a:chExt cx="6323988" cy="1641957"/>
          </a:xfrm>
        </p:grpSpPr>
        <p:grpSp>
          <p:nvGrpSpPr>
            <p:cNvPr id="3" name="Group 63"/>
            <p:cNvGrpSpPr/>
            <p:nvPr/>
          </p:nvGrpSpPr>
          <p:grpSpPr>
            <a:xfrm>
              <a:off x="1988821" y="1241367"/>
              <a:ext cx="780173" cy="1641957"/>
              <a:chOff x="2624508" y="1143000"/>
              <a:chExt cx="780173" cy="1641957"/>
            </a:xfrm>
          </p:grpSpPr>
          <p:sp>
            <p:nvSpPr>
              <p:cNvPr id="227" name="Pie 226"/>
              <p:cNvSpPr/>
              <p:nvPr/>
            </p:nvSpPr>
            <p:spPr>
              <a:xfrm>
                <a:off x="3033418" y="1295394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an 227"/>
              <p:cNvSpPr/>
              <p:nvPr/>
            </p:nvSpPr>
            <p:spPr>
              <a:xfrm rot="16200000">
                <a:off x="2261709" y="1656576"/>
                <a:ext cx="1491180" cy="765581"/>
              </a:xfrm>
              <a:prstGeom prst="can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 	</a:t>
                </a:r>
                <a:endParaRPr lang="en-CA" sz="900" dirty="0"/>
              </a:p>
            </p:txBody>
          </p:sp>
          <p:sp>
            <p:nvSpPr>
              <p:cNvPr id="229" name="Isosceles Triangle 228"/>
              <p:cNvSpPr/>
              <p:nvPr/>
            </p:nvSpPr>
            <p:spPr>
              <a:xfrm rot="16200000">
                <a:off x="2697804" y="1890403"/>
                <a:ext cx="481517" cy="212398"/>
              </a:xfrm>
              <a:prstGeom prst="triangle">
                <a:avLst>
                  <a:gd name="adj" fmla="val 422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230" name="Straight Connector 229"/>
              <p:cNvCxnSpPr>
                <a:stCxn id="229" idx="0"/>
                <a:endCxn id="237" idx="0"/>
              </p:cNvCxnSpPr>
              <p:nvPr/>
            </p:nvCxnSpPr>
            <p:spPr>
              <a:xfrm rot="10800000" flipH="1">
                <a:off x="2832364" y="2029594"/>
                <a:ext cx="357640" cy="435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37" idx="4"/>
                <a:endCxn id="237" idx="0"/>
              </p:cNvCxnSpPr>
              <p:nvPr/>
            </p:nvCxnSpPr>
            <p:spPr>
              <a:xfrm flipH="1">
                <a:off x="3190004" y="1808666"/>
                <a:ext cx="209136" cy="220928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37" idx="0"/>
                <a:endCxn id="237" idx="2"/>
              </p:cNvCxnSpPr>
              <p:nvPr/>
            </p:nvCxnSpPr>
            <p:spPr>
              <a:xfrm rot="10800000" flipH="1" flipV="1">
                <a:off x="3190004" y="2029594"/>
                <a:ext cx="209136" cy="197362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endCxn id="237" idx="4"/>
              </p:cNvCxnSpPr>
              <p:nvPr/>
            </p:nvCxnSpPr>
            <p:spPr>
              <a:xfrm flipV="1">
                <a:off x="2992192" y="1808666"/>
                <a:ext cx="406948" cy="5727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981408" y="2207441"/>
                <a:ext cx="423273" cy="1397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Curved Down Arrow 234"/>
              <p:cNvSpPr/>
              <p:nvPr/>
            </p:nvSpPr>
            <p:spPr>
              <a:xfrm>
                <a:off x="2782110" y="1143000"/>
                <a:ext cx="481520" cy="520430"/>
              </a:xfrm>
              <a:prstGeom prst="curvedDownArrow">
                <a:avLst>
                  <a:gd name="adj1" fmla="val 17581"/>
                  <a:gd name="adj2" fmla="val 40563"/>
                  <a:gd name="adj3" fmla="val 56313"/>
                </a:avLst>
              </a:prstGeom>
              <a:gradFill>
                <a:gsLst>
                  <a:gs pos="0">
                    <a:srgbClr val="FBEAC7"/>
                  </a:gs>
                  <a:gs pos="17999">
                    <a:srgbClr val="FEE7F2"/>
                  </a:gs>
                  <a:gs pos="36000">
                    <a:srgbClr val="FAC77D"/>
                  </a:gs>
                  <a:gs pos="61000">
                    <a:srgbClr val="FBA97D"/>
                  </a:gs>
                  <a:gs pos="82001">
                    <a:srgbClr val="FBD49C"/>
                  </a:gs>
                  <a:gs pos="100000">
                    <a:srgbClr val="FEE7F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Pie 235"/>
              <p:cNvSpPr/>
              <p:nvPr/>
            </p:nvSpPr>
            <p:spPr>
              <a:xfrm>
                <a:off x="2637818" y="1298642"/>
                <a:ext cx="363166" cy="1478605"/>
              </a:xfrm>
              <a:prstGeom prst="pie">
                <a:avLst>
                  <a:gd name="adj1" fmla="val 2490155"/>
                  <a:gd name="adj2" fmla="val 18443900"/>
                </a:avLst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Isosceles Triangle 236"/>
              <p:cNvSpPr/>
              <p:nvPr/>
            </p:nvSpPr>
            <p:spPr>
              <a:xfrm rot="16200000">
                <a:off x="3085427" y="1913243"/>
                <a:ext cx="418290" cy="209136"/>
              </a:xfrm>
              <a:prstGeom prst="triangle">
                <a:avLst>
                  <a:gd name="adj" fmla="val 4718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20" name="Cube 119"/>
            <p:cNvSpPr/>
            <p:nvPr/>
          </p:nvSpPr>
          <p:spPr>
            <a:xfrm flipH="1">
              <a:off x="7320742" y="1802479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1" name="Can 120"/>
            <p:cNvSpPr/>
            <p:nvPr/>
          </p:nvSpPr>
          <p:spPr>
            <a:xfrm rot="16200000">
              <a:off x="7027690" y="1807356"/>
              <a:ext cx="165330" cy="657110"/>
            </a:xfrm>
            <a:prstGeom prst="can">
              <a:avLst>
                <a:gd name="adj" fmla="val 40945"/>
              </a:avLst>
            </a:prstGeom>
            <a:solidFill>
              <a:srgbClr val="FFFF0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2" name="Cube 121"/>
            <p:cNvSpPr/>
            <p:nvPr/>
          </p:nvSpPr>
          <p:spPr>
            <a:xfrm flipH="1">
              <a:off x="6684819" y="1595354"/>
              <a:ext cx="383314" cy="1082164"/>
            </a:xfrm>
            <a:prstGeom prst="cube">
              <a:avLst>
                <a:gd name="adj" fmla="val 93636"/>
              </a:avLst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31679" y="2053248"/>
              <a:ext cx="51586" cy="167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4" name="Flowchart: Connector 123"/>
            <p:cNvSpPr/>
            <p:nvPr/>
          </p:nvSpPr>
          <p:spPr>
            <a:xfrm>
              <a:off x="7070668" y="2020688"/>
              <a:ext cx="255544" cy="225451"/>
            </a:xfrm>
            <a:prstGeom prst="flowChartConnector">
              <a:avLst/>
            </a:prstGeom>
            <a:gradFill flip="none" rotWithShape="1">
              <a:gsLst>
                <a:gs pos="60000">
                  <a:srgbClr val="5E9EFF">
                    <a:alpha val="73000"/>
                  </a:srgbClr>
                </a:gs>
                <a:gs pos="9000">
                  <a:srgbClr val="85C2FF">
                    <a:alpha val="49000"/>
                  </a:srgbClr>
                </a:gs>
                <a:gs pos="15000">
                  <a:srgbClr val="C4D6EB">
                    <a:alpha val="39000"/>
                  </a:srgbClr>
                </a:gs>
                <a:gs pos="92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5" name="Can 124"/>
            <p:cNvSpPr/>
            <p:nvPr/>
          </p:nvSpPr>
          <p:spPr>
            <a:xfrm rot="16200000">
              <a:off x="6480767" y="1799320"/>
              <a:ext cx="330661" cy="666259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14000">
                  <a:srgbClr val="FFFF00">
                    <a:alpha val="10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grpSp>
          <p:nvGrpSpPr>
            <p:cNvPr id="4" name="Group 221"/>
            <p:cNvGrpSpPr/>
            <p:nvPr/>
          </p:nvGrpSpPr>
          <p:grpSpPr>
            <a:xfrm>
              <a:off x="5295896" y="1503224"/>
              <a:ext cx="1278866" cy="1257300"/>
              <a:chOff x="5372096" y="2819404"/>
              <a:chExt cx="1278866" cy="1257300"/>
            </a:xfrm>
          </p:grpSpPr>
          <p:grpSp>
            <p:nvGrpSpPr>
              <p:cNvPr id="5" name="Group 141"/>
              <p:cNvGrpSpPr/>
              <p:nvPr/>
            </p:nvGrpSpPr>
            <p:grpSpPr>
              <a:xfrm>
                <a:off x="6057896" y="2819404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215" name="Cube 214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6" name="Cube 215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7" name="Cube 216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8" name="Cube 217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9" name="Cube 218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0" name="Cube 219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1" name="Cube 220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2" name="Cube 221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3" name="Cube 222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4" name="Cube 223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5" name="Cube 224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6" name="Cube 225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" name="Group 181"/>
              <p:cNvGrpSpPr/>
              <p:nvPr/>
            </p:nvGrpSpPr>
            <p:grpSpPr>
              <a:xfrm>
                <a:off x="5829296" y="2819404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203" name="Cube 202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4" name="Cube 203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5" name="Cube 204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6" name="Cube 205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7" name="Cube 206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8" name="Cube 207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9" name="Cube 208"/>
                <p:cNvSpPr/>
                <p:nvPr/>
              </p:nvSpPr>
              <p:spPr>
                <a:xfrm rot="16200000">
                  <a:off x="5629274" y="4010025"/>
                  <a:ext cx="514351" cy="495299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0" name="Cube 209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1" name="Cube 210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2" name="Cube 211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3" name="Cube 212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4" name="Cube 213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9" name="Group 194"/>
              <p:cNvGrpSpPr/>
              <p:nvPr/>
            </p:nvGrpSpPr>
            <p:grpSpPr>
              <a:xfrm>
                <a:off x="5600696" y="2819404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161" name="Cube 160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7" name="Cube 166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8" name="Cube 167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1" name="Cube 180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2" name="Cube 181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8" name="Cube 187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9" name="Cube 188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94" name="Cube 193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96" name="Cube 195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2" name="Cube 201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0" name="Group 207"/>
              <p:cNvGrpSpPr/>
              <p:nvPr/>
            </p:nvGrpSpPr>
            <p:grpSpPr>
              <a:xfrm>
                <a:off x="5372096" y="2819404"/>
                <a:ext cx="593066" cy="1257300"/>
                <a:chOff x="5181600" y="3086100"/>
                <a:chExt cx="952500" cy="2305050"/>
              </a:xfrm>
              <a:solidFill>
                <a:srgbClr val="6666FF"/>
              </a:solidFill>
            </p:grpSpPr>
            <p:sp>
              <p:nvSpPr>
                <p:cNvPr id="140" name="Cube 139"/>
                <p:cNvSpPr/>
                <p:nvPr/>
              </p:nvSpPr>
              <p:spPr>
                <a:xfrm rot="16200000">
                  <a:off x="5210175" y="4391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1" name="Cube 140"/>
                <p:cNvSpPr/>
                <p:nvPr/>
              </p:nvSpPr>
              <p:spPr>
                <a:xfrm rot="16200000">
                  <a:off x="5172075" y="3933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2" name="Cube 141"/>
                <p:cNvSpPr/>
                <p:nvPr/>
              </p:nvSpPr>
              <p:spPr>
                <a:xfrm rot="16200000">
                  <a:off x="53244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 rot="16200000">
                  <a:off x="5438775" y="48863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 rot="16200000">
                  <a:off x="5553075" y="4772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6" name="Cube 145"/>
                <p:cNvSpPr/>
                <p:nvPr/>
              </p:nvSpPr>
              <p:spPr>
                <a:xfrm rot="16200000">
                  <a:off x="5629275" y="44291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4" name="Cube 153"/>
                <p:cNvSpPr/>
                <p:nvPr/>
              </p:nvSpPr>
              <p:spPr>
                <a:xfrm rot="16200000">
                  <a:off x="5629275" y="40100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5" name="Cube 154"/>
                <p:cNvSpPr/>
                <p:nvPr/>
              </p:nvSpPr>
              <p:spPr>
                <a:xfrm rot="16200000">
                  <a:off x="5172075" y="35147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 rot="16200000">
                  <a:off x="5248275" y="3171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 rot="16200000">
                  <a:off x="5362575" y="30956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8" name="Cube 157"/>
                <p:cNvSpPr/>
                <p:nvPr/>
              </p:nvSpPr>
              <p:spPr>
                <a:xfrm rot="16200000">
                  <a:off x="5476875" y="3209926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0" name="Cube 159"/>
                <p:cNvSpPr/>
                <p:nvPr/>
              </p:nvSpPr>
              <p:spPr>
                <a:xfrm rot="16200000">
                  <a:off x="5591175" y="3552825"/>
                  <a:ext cx="514350" cy="495300"/>
                </a:xfrm>
                <a:prstGeom prst="cube">
                  <a:avLst>
                    <a:gd name="adj" fmla="val 21364"/>
                  </a:avLst>
                </a:prstGeom>
                <a:grpFill/>
                <a:ln w="158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7" name="Can 126"/>
            <p:cNvSpPr/>
            <p:nvPr/>
          </p:nvSpPr>
          <p:spPr>
            <a:xfrm rot="16200000">
              <a:off x="5141208" y="1827631"/>
              <a:ext cx="330661" cy="60594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8" name="Can 127"/>
            <p:cNvSpPr/>
            <p:nvPr/>
          </p:nvSpPr>
          <p:spPr>
            <a:xfrm rot="16200000">
              <a:off x="4309847" y="1667615"/>
              <a:ext cx="886774" cy="927732"/>
            </a:xfrm>
            <a:prstGeom prst="can">
              <a:avLst>
                <a:gd name="adj" fmla="val 36518"/>
              </a:avLst>
            </a:prstGeom>
            <a:solidFill>
              <a:srgbClr val="B4DE86"/>
            </a:solidFill>
            <a:ln>
              <a:noFill/>
            </a:ln>
            <a:scene3d>
              <a:camera prst="orthographicFront"/>
              <a:lightRig rig="two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29" name="Can 128"/>
            <p:cNvSpPr/>
            <p:nvPr/>
          </p:nvSpPr>
          <p:spPr>
            <a:xfrm rot="16200000">
              <a:off x="4085168" y="1863976"/>
              <a:ext cx="330661" cy="5332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7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30" name="Cube 129"/>
            <p:cNvSpPr/>
            <p:nvPr/>
          </p:nvSpPr>
          <p:spPr>
            <a:xfrm flipH="1">
              <a:off x="3842559" y="1796243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31" name="Can 130"/>
            <p:cNvSpPr/>
            <p:nvPr/>
          </p:nvSpPr>
          <p:spPr>
            <a:xfrm rot="16200000">
              <a:off x="3477993" y="1779117"/>
              <a:ext cx="330661" cy="714046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32" name="Can 131"/>
            <p:cNvSpPr/>
            <p:nvPr/>
          </p:nvSpPr>
          <p:spPr>
            <a:xfrm rot="16200000">
              <a:off x="3250846" y="1941838"/>
              <a:ext cx="511022" cy="383314"/>
            </a:xfrm>
            <a:prstGeom prst="can">
              <a:avLst>
                <a:gd name="adj" fmla="val 50000"/>
              </a:avLst>
            </a:prstGeom>
            <a:solidFill>
              <a:srgbClr val="00B0F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 	</a:t>
              </a:r>
              <a:endParaRPr lang="en-CA" sz="900" dirty="0"/>
            </a:p>
          </p:txBody>
        </p:sp>
        <p:sp>
          <p:nvSpPr>
            <p:cNvPr id="133" name="Can 132"/>
            <p:cNvSpPr/>
            <p:nvPr/>
          </p:nvSpPr>
          <p:spPr>
            <a:xfrm rot="16200000">
              <a:off x="2863543" y="1692525"/>
              <a:ext cx="330661" cy="876147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34" name="Cube 133"/>
            <p:cNvSpPr/>
            <p:nvPr/>
          </p:nvSpPr>
          <p:spPr>
            <a:xfrm flipH="1">
              <a:off x="2819400" y="1796242"/>
              <a:ext cx="383314" cy="661322"/>
            </a:xfrm>
            <a:prstGeom prst="cube">
              <a:avLst>
                <a:gd name="adj" fmla="val 47990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  <p:sp>
          <p:nvSpPr>
            <p:cNvPr id="135" name="Can 134"/>
            <p:cNvSpPr/>
            <p:nvPr/>
          </p:nvSpPr>
          <p:spPr>
            <a:xfrm rot="16200000">
              <a:off x="2010527" y="1340350"/>
              <a:ext cx="330661" cy="1591580"/>
            </a:xfrm>
            <a:prstGeom prst="can">
              <a:avLst>
                <a:gd name="adj" fmla="val 40945"/>
              </a:avLst>
            </a:prstGeom>
            <a:gradFill flip="none" rotWithShape="1">
              <a:gsLst>
                <a:gs pos="50000">
                  <a:srgbClr val="FFFF00">
                    <a:alpha val="13000"/>
                  </a:srgbClr>
                </a:gs>
                <a:gs pos="100000">
                  <a:srgbClr val="FFFF00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 dirty="0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4304769" y="5500985"/>
            <a:ext cx="6607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5314419" y="5510510"/>
            <a:ext cx="6607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8502293" y="5500985"/>
            <a:ext cx="6607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i="1" cap="none" spc="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4000" b="0" i="1" cap="none" spc="0" baseline="-25000" dirty="0" smtClean="0">
                <a:ln w="18415" cmpd="sng">
                  <a:noFill/>
                  <a:prstDash val="solid"/>
                </a:ln>
                <a:solidFill>
                  <a:srgbClr val="3366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en-US" sz="4000" b="0" i="1" cap="none" spc="0" dirty="0">
              <a:ln w="18415" cmpd="sng">
                <a:noFill/>
                <a:prstDash val="solid"/>
              </a:ln>
              <a:solidFill>
                <a:srgbClr val="3366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3494" name="Picture 6" descr="C:\Users\Mifa\Documents\mifa thesis\figs\flightpath\m2_rfsfv_Be_Bragg_Edges_Derivativ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3350" y="809625"/>
            <a:ext cx="4562475" cy="335311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65921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Flight Path Length Measurement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0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73364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Weak Interaction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8126" y="2419350"/>
            <a:ext cx="4086224" cy="33147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1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3"/>
              </a:buBlip>
            </a:pPr>
            <a:endParaRPr kumimoji="0" lang="en-US" sz="2800" b="0" i="0" u="none" strike="noStrike" kern="0" cap="none" spc="0" normalizeH="0" baseline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3"/>
              </a:buBlip>
            </a:pPr>
            <a:r>
              <a:rPr lang="en-US" sz="36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   </a:t>
            </a:r>
            <a:r>
              <a:rPr lang="el-GR" sz="36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Δ</a:t>
            </a:r>
            <a:r>
              <a:rPr lang="en-US" sz="36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S = 0 : </a:t>
            </a:r>
            <a:r>
              <a:rPr lang="en-US" sz="28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strong</a:t>
            </a:r>
            <a:endParaRPr lang="en-US" sz="36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36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r>
              <a:rPr lang="en-US" sz="36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      </a:t>
            </a:r>
          </a:p>
          <a:p>
            <a:pPr lvl="0" eaLnBrk="1" hangingPunct="1">
              <a:buBlip>
                <a:blip r:embed="rId3"/>
              </a:buBlip>
            </a:pPr>
            <a:endParaRPr lang="en-US" sz="36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r>
              <a:rPr lang="en-US" sz="36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sz="3600" b="1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Use Parity!</a:t>
            </a:r>
            <a:endParaRPr lang="en-US" sz="3600" b="1" kern="0" baseline="-2500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ea typeface="+mj-ea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8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/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7308" y="1704975"/>
            <a:ext cx="4086224" cy="695325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Weak vs. Strong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8098885" y="1856608"/>
            <a:ext cx="648881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4742903" y="1757662"/>
            <a:ext cx="648881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859733" y="4661908"/>
            <a:ext cx="648881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8098673" y="4738516"/>
            <a:ext cx="648881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5822393" y="3229521"/>
            <a:ext cx="19111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sz="2800" b="1" baseline="300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±</a:t>
            </a:r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ω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9" name="Group 13"/>
          <p:cNvGrpSpPr/>
          <p:nvPr/>
        </p:nvGrpSpPr>
        <p:grpSpPr>
          <a:xfrm>
            <a:off x="4714650" y="2234128"/>
            <a:ext cx="713013" cy="2975167"/>
            <a:chOff x="1495425" y="1628778"/>
            <a:chExt cx="1095376" cy="3600448"/>
          </a:xfrm>
        </p:grpSpPr>
        <p:cxnSp>
          <p:nvCxnSpPr>
            <p:cNvPr id="214" name="Straight Connector 213"/>
            <p:cNvCxnSpPr/>
            <p:nvPr/>
          </p:nvCxnSpPr>
          <p:spPr>
            <a:xfrm rot="16200000" flipH="1">
              <a:off x="1157290" y="1966913"/>
              <a:ext cx="1771646" cy="1095376"/>
            </a:xfrm>
            <a:prstGeom prst="line">
              <a:avLst/>
            </a:prstGeom>
            <a:ln w="38100">
              <a:solidFill>
                <a:srgbClr val="2A2A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10"/>
            <p:cNvCxnSpPr/>
            <p:nvPr/>
          </p:nvCxnSpPr>
          <p:spPr>
            <a:xfrm rot="5400000" flipH="1" flipV="1">
              <a:off x="1147762" y="3786187"/>
              <a:ext cx="1800226" cy="1085851"/>
            </a:xfrm>
            <a:prstGeom prst="line">
              <a:avLst/>
            </a:prstGeom>
            <a:ln w="38100">
              <a:solidFill>
                <a:srgbClr val="2A2A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14"/>
          <p:cNvGrpSpPr/>
          <p:nvPr/>
        </p:nvGrpSpPr>
        <p:grpSpPr>
          <a:xfrm rot="10800000">
            <a:off x="8075111" y="2218386"/>
            <a:ext cx="713013" cy="2975167"/>
            <a:chOff x="1495425" y="1628778"/>
            <a:chExt cx="1095376" cy="3600448"/>
          </a:xfrm>
        </p:grpSpPr>
        <p:cxnSp>
          <p:nvCxnSpPr>
            <p:cNvPr id="209" name="Straight Connector 208"/>
            <p:cNvCxnSpPr/>
            <p:nvPr/>
          </p:nvCxnSpPr>
          <p:spPr>
            <a:xfrm rot="16200000" flipH="1">
              <a:off x="1157290" y="1966913"/>
              <a:ext cx="1771646" cy="1095376"/>
            </a:xfrm>
            <a:prstGeom prst="line">
              <a:avLst/>
            </a:prstGeom>
            <a:ln w="38100">
              <a:solidFill>
                <a:srgbClr val="2A2A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 flipH="1" flipV="1">
              <a:off x="1147762" y="3786187"/>
              <a:ext cx="1800226" cy="1085851"/>
            </a:xfrm>
            <a:prstGeom prst="line">
              <a:avLst/>
            </a:prstGeom>
            <a:ln w="38100">
              <a:solidFill>
                <a:srgbClr val="2A2A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1" name="Straight Connector 2"/>
          <p:cNvCxnSpPr/>
          <p:nvPr/>
        </p:nvCxnSpPr>
        <p:spPr>
          <a:xfrm>
            <a:off x="5557866" y="3721710"/>
            <a:ext cx="2337442" cy="1312"/>
          </a:xfrm>
          <a:prstGeom prst="line">
            <a:avLst/>
          </a:prstGeom>
          <a:ln w="38100">
            <a:solidFill>
              <a:srgbClr val="2A2AA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Flowchart: Connector 211"/>
          <p:cNvSpPr/>
          <p:nvPr/>
        </p:nvSpPr>
        <p:spPr>
          <a:xfrm>
            <a:off x="4976849" y="3187975"/>
            <a:ext cx="980217" cy="1026525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sp>
        <p:nvSpPr>
          <p:cNvPr id="213" name="Flowchart: Connector 212"/>
          <p:cNvSpPr/>
          <p:nvPr/>
        </p:nvSpPr>
        <p:spPr>
          <a:xfrm>
            <a:off x="7497406" y="3203295"/>
            <a:ext cx="1036230" cy="1087813"/>
          </a:xfrm>
          <a:prstGeom prst="flowChartConnector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0" dirty="0"/>
          </a:p>
        </p:txBody>
      </p:sp>
      <p:sp>
        <p:nvSpPr>
          <p:cNvPr id="201" name="Rectangle 200"/>
          <p:cNvSpPr/>
          <p:nvPr/>
        </p:nvSpPr>
        <p:spPr>
          <a:xfrm>
            <a:off x="7550039" y="3424292"/>
            <a:ext cx="955785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PC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988913" y="3400280"/>
            <a:ext cx="955785" cy="8240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PV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-327025" y="3836988"/>
          <a:ext cx="5949950" cy="939800"/>
        </p:xfrm>
        <a:graphic>
          <a:graphicData uri="http://schemas.openxmlformats.org/presentationml/2006/ole">
            <p:oleObj spid="_x0000_s1027" name="Document" r:id="rId4" imgW="5949456" imgH="939181" progId="Word.Document.12">
              <p:link updateAutomatic="1"/>
            </p:oleObj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C 4.72222E-6 -2.22222E-6 0.00086 -0.09144 4.72222E-6 -0.09167 C -0.00087 -0.0919 4.72222E-6 -2.22222E-6 4.72222E-6 -2.22222E-6 Z " pathEditMode="relative" ptsTypes="aaa">
                                      <p:cBhvr>
                                        <p:cTn id="2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61925" y="4743451"/>
            <a:ext cx="8705850" cy="171450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2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Two independent Gd</a:t>
            </a:r>
            <a:r>
              <a:rPr kumimoji="0" lang="en-US" sz="2400" b="0" i="0" u="none" strike="noStrike" kern="0" cap="none" spc="0" normalizeH="0" baseline="-2500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2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O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3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plated blades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rotating at 1200 rpm</a:t>
            </a: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endParaRPr kumimoji="0" lang="en-US" sz="2400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Arial" pitchFamily="34" charset="0"/>
              </a:rPr>
              <a:t>Radius = 1024 m, aperture = 1.9 rad</a:t>
            </a: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Fully open to fully close in 4 ms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63007" y="4257674"/>
            <a:ext cx="870585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Specifications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47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 – </a:t>
            </a:r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Frame Overlap Chopper</a:t>
            </a:r>
            <a:endParaRPr lang="en-CA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4" name="Picture 13" descr="chopp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057275"/>
            <a:ext cx="4036830" cy="2990850"/>
          </a:xfrm>
          <a:prstGeom prst="rect">
            <a:avLst/>
          </a:prstGeom>
        </p:spPr>
      </p:pic>
      <p:pic>
        <p:nvPicPr>
          <p:cNvPr id="15" name="Picture 14" descr="chopped_nochopp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92" y="1035935"/>
            <a:ext cx="4519368" cy="3021715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4276726"/>
            <a:ext cx="8458200" cy="2181224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buBlip>
                <a:blip r:embed="rId3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10 G vertical magnetic field</a:t>
            </a:r>
            <a:endParaRPr kumimoji="0" lang="en-US" sz="2400" b="0" i="0" u="none" strike="noStrike" kern="0" cap="none" spc="0" normalizeH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Uniform and stable to 1 mG/cm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lvl="0" eaLnBrk="1" hangingPunct="1"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Shim coils to minimize stray fields</a:t>
            </a:r>
          </a:p>
          <a:p>
            <a:pPr lvl="0" eaLnBrk="1" hangingPunct="1"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less than 0.5 mG/cm gradient ||B</a:t>
            </a:r>
          </a:p>
          <a:p>
            <a:pPr lvl="0" eaLnBrk="1" hangingPunct="1">
              <a:buBlip>
                <a:blip r:embed="rId3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Largest gradient measured: dB</a:t>
            </a:r>
            <a:r>
              <a:rPr lang="en-US" sz="2400" kern="0" baseline="-2500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z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/dx = 6mG/cm (0.06%)</a:t>
            </a: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05882" y="3790949"/>
            <a:ext cx="8458200" cy="485776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Field Parameters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Experiment</a:t>
            </a:r>
            <a:r>
              <a:rPr lang="en-US" sz="5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B-field</a:t>
            </a:r>
            <a:endParaRPr lang="en-CA" sz="5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3795" name="Picture 3" descr="C:\Users\Mifa\Documents\mifa thesis\figs\bfield\coil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91562" y="734754"/>
            <a:ext cx="3810000" cy="2848180"/>
          </a:xfrm>
          <a:prstGeom prst="rect">
            <a:avLst/>
          </a:prstGeom>
          <a:noFill/>
        </p:spPr>
      </p:pic>
      <p:grpSp>
        <p:nvGrpSpPr>
          <p:cNvPr id="2" name="Group 12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4" name="Rectangle 13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74158"/>
          </a:xfr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algn="l"/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Polarizing the Polarizer</a:t>
            </a:r>
            <a:endParaRPr lang="en-CA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628650" y="885825"/>
            <a:ext cx="3798411" cy="5523845"/>
            <a:chOff x="647700" y="1057275"/>
            <a:chExt cx="3798411" cy="5523845"/>
          </a:xfrm>
        </p:grpSpPr>
        <p:sp>
          <p:nvSpPr>
            <p:cNvPr id="31" name="Arc 30"/>
            <p:cNvSpPr/>
            <p:nvPr/>
          </p:nvSpPr>
          <p:spPr bwMode="auto">
            <a:xfrm>
              <a:off x="1943100" y="1524000"/>
              <a:ext cx="1257300" cy="1371600"/>
            </a:xfrm>
            <a:prstGeom prst="arc">
              <a:avLst>
                <a:gd name="adj1" fmla="val 10441623"/>
                <a:gd name="adj2" fmla="val 324712"/>
              </a:avLst>
            </a:prstGeom>
            <a:noFill/>
            <a:ln w="127000" cap="flat" cmpd="sng" algn="ctr">
              <a:solidFill>
                <a:srgbClr val="0033CC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7700" y="3695700"/>
              <a:ext cx="90281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50%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43300" y="3695700"/>
              <a:ext cx="90281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50%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0600" y="1752600"/>
              <a:ext cx="76335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-1/2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14700" y="1752600"/>
              <a:ext cx="84830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+</a:t>
              </a:r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1/2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04900" y="5905500"/>
              <a:ext cx="76335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-1/2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24200" y="5943600"/>
              <a:ext cx="84830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+</a:t>
              </a:r>
              <a:r>
                <a:rPr lang="en-US" sz="2800" b="1" cap="none" spc="0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1/2</a:t>
              </a:r>
              <a:endParaRPr lang="en-US" sz="28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43100" y="2324100"/>
              <a:ext cx="109998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rPr>
                <a:t>5</a:t>
              </a:r>
              <a:r>
                <a:rPr lang="en-US" sz="2800" b="1" cap="none" spc="0" baseline="30000" dirty="0" smtClean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rPr>
                <a:t>2</a:t>
              </a:r>
              <a:r>
                <a:rPr lang="en-US" sz="2800" b="1" cap="none" spc="0" dirty="0" smtClean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rPr>
                <a:t>P</a:t>
              </a:r>
              <a:r>
                <a:rPr lang="en-US" sz="2800" b="1" cap="none" spc="0" baseline="-25000" dirty="0" smtClean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rPr>
                <a:t>1/2</a:t>
              </a:r>
              <a:r>
                <a:rPr lang="en-US" sz="2800" b="1" cap="none" spc="0" dirty="0" smtClean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rPr>
                <a:t> </a:t>
              </a:r>
              <a:endParaRPr lang="en-US" sz="2800" b="1" cap="none" spc="0" dirty="0">
                <a:ln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88000" dist="50800" dir="5040000" algn="tl">
                    <a:srgbClr val="C00000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33600" y="3543300"/>
              <a:ext cx="60625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l-GR" sz="2800" b="1" cap="none" spc="0" dirty="0" smtClean="0">
                  <a:ln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88000" dist="50800" dir="5040000" algn="tl">
                      <a:schemeClr val="accent2">
                        <a:lumMod val="75000"/>
                        <a:alpha val="45000"/>
                      </a:schemeClr>
                    </a:outerShdw>
                  </a:effectLst>
                  <a:latin typeface="Times New Roman"/>
                  <a:cs typeface="Times New Roman"/>
                </a:rPr>
                <a:t>σ</a:t>
              </a:r>
              <a:r>
                <a:rPr lang="en-US" sz="2800" b="1" baseline="30000" dirty="0" smtClean="0">
                  <a:ln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88000" dist="50800" dir="5040000" algn="tl">
                      <a:schemeClr val="accent2">
                        <a:lumMod val="75000"/>
                        <a:alpha val="45000"/>
                      </a:schemeClr>
                    </a:outerShdw>
                  </a:effectLst>
                  <a:latin typeface="+mn-lt"/>
                  <a:cs typeface="Times New Roman"/>
                </a:rPr>
                <a:t>+</a:t>
              </a:r>
              <a:r>
                <a:rPr lang="en-US" sz="2800" b="1" cap="none" spc="0" dirty="0" smtClean="0">
                  <a:ln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88000" dist="50800" dir="5040000" algn="tl">
                      <a:schemeClr val="accent2">
                        <a:lumMod val="75000"/>
                        <a:alpha val="45000"/>
                      </a:schemeClr>
                    </a:outerShdw>
                  </a:effectLst>
                  <a:latin typeface="+mn-lt"/>
                </a:rPr>
                <a:t> </a:t>
              </a:r>
              <a:endParaRPr lang="en-US" sz="2800" b="1" cap="none" spc="0" dirty="0">
                <a:ln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88000" dist="50800" dir="5040000" algn="tl">
                    <a:schemeClr val="accent2">
                      <a:lumMod val="75000"/>
                      <a:alpha val="45000"/>
                    </a:schemeClr>
                  </a:outerShdw>
                </a:effectLst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7997031">
              <a:off x="1960779" y="3993719"/>
              <a:ext cx="153474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>
                    <a:solidFill>
                      <a:srgbClr val="0033CC"/>
                    </a:solidFill>
                    <a:prstDash val="solid"/>
                  </a:ln>
                  <a:solidFill>
                    <a:srgbClr val="0033CC"/>
                  </a:solidFill>
                  <a:effectLst>
                    <a:outerShdw blurRad="88000" dist="50800" dir="5040000" algn="tl">
                      <a:srgbClr val="0033CC">
                        <a:alpha val="45000"/>
                      </a:srgbClr>
                    </a:outerShdw>
                  </a:effectLst>
                  <a:latin typeface="+mn-lt"/>
                </a:rPr>
                <a:t>Pumping</a:t>
              </a:r>
              <a:endParaRPr lang="en-US" sz="2000" b="1" cap="none" spc="0" dirty="0">
                <a:ln>
                  <a:solidFill>
                    <a:srgbClr val="0033CC"/>
                  </a:solidFill>
                  <a:prstDash val="solid"/>
                </a:ln>
                <a:solidFill>
                  <a:srgbClr val="0033CC"/>
                </a:solidFill>
                <a:effectLst>
                  <a:outerShdw blurRad="88000" dist="50800" dir="5040000" algn="tl">
                    <a:srgbClr val="0033CC">
                      <a:alpha val="45000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3" name="Group 307"/>
            <p:cNvGrpSpPr/>
            <p:nvPr/>
          </p:nvGrpSpPr>
          <p:grpSpPr>
            <a:xfrm>
              <a:off x="914400" y="1057275"/>
              <a:ext cx="3419475" cy="5523845"/>
              <a:chOff x="914400" y="1057275"/>
              <a:chExt cx="3419475" cy="5523845"/>
            </a:xfrm>
          </p:grpSpPr>
          <p:grpSp>
            <p:nvGrpSpPr>
              <p:cNvPr id="4" name="Group 160"/>
              <p:cNvGrpSpPr/>
              <p:nvPr/>
            </p:nvGrpSpPr>
            <p:grpSpPr>
              <a:xfrm>
                <a:off x="914400" y="2133599"/>
                <a:ext cx="3352800" cy="3857637"/>
                <a:chOff x="838200" y="1438263"/>
                <a:chExt cx="3352800" cy="3857637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38200" y="1562100"/>
                  <a:ext cx="1447800" cy="1588"/>
                </a:xfrm>
                <a:prstGeom prst="line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rgbClr val="3F007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"/>
                </a:effectLst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2705100" y="1562100"/>
                  <a:ext cx="1485900" cy="1588"/>
                </a:xfrm>
                <a:prstGeom prst="line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"/>
                </a:effectLst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838200" y="5257800"/>
                  <a:ext cx="1333500" cy="1588"/>
                </a:xfrm>
                <a:prstGeom prst="line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rgbClr val="3F007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"/>
                </a:effectLst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2705100" y="5257800"/>
                  <a:ext cx="1409700" cy="1588"/>
                </a:xfrm>
                <a:prstGeom prst="line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"/>
                </a:effectLst>
              </p:spPr>
            </p:cxnSp>
            <p:sp>
              <p:nvSpPr>
                <p:cNvPr id="49" name="Flowchart: Connector 48"/>
                <p:cNvSpPr/>
                <p:nvPr/>
              </p:nvSpPr>
              <p:spPr bwMode="auto">
                <a:xfrm>
                  <a:off x="1219200" y="4762500"/>
                  <a:ext cx="533400" cy="533400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0" name="Flowchart: Connector 49"/>
                <p:cNvSpPr/>
                <p:nvPr/>
              </p:nvSpPr>
              <p:spPr bwMode="auto">
                <a:xfrm>
                  <a:off x="2590800" y="4762500"/>
                  <a:ext cx="533400" cy="533400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1" name="Flowchart: Connector 50"/>
                <p:cNvSpPr/>
                <p:nvPr/>
              </p:nvSpPr>
              <p:spPr bwMode="auto">
                <a:xfrm>
                  <a:off x="3086100" y="4762500"/>
                  <a:ext cx="533400" cy="533400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2" name="Flowchart: Connector 51"/>
                <p:cNvSpPr/>
                <p:nvPr/>
              </p:nvSpPr>
              <p:spPr bwMode="auto">
                <a:xfrm>
                  <a:off x="3581400" y="4762500"/>
                  <a:ext cx="533400" cy="533400"/>
                </a:xfrm>
                <a:prstGeom prst="flowChartConnector">
                  <a:avLst/>
                </a:prstGeom>
                <a:gradFill flip="none"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5" name="Group 153"/>
                <p:cNvGrpSpPr/>
                <p:nvPr/>
              </p:nvGrpSpPr>
              <p:grpSpPr>
                <a:xfrm>
                  <a:off x="1638307" y="1438263"/>
                  <a:ext cx="1905177" cy="3389037"/>
                  <a:chOff x="1684887" y="1261317"/>
                  <a:chExt cx="2356679" cy="3550998"/>
                </a:xfrm>
              </p:grpSpPr>
              <p:sp>
                <p:nvSpPr>
                  <p:cNvPr id="56" name="Arc 55"/>
                  <p:cNvSpPr/>
                  <p:nvPr/>
                </p:nvSpPr>
                <p:spPr bwMode="auto">
                  <a:xfrm rot="1526486">
                    <a:off x="2210527" y="3691250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7" name="Arc 56"/>
                  <p:cNvSpPr/>
                  <p:nvPr/>
                </p:nvSpPr>
                <p:spPr bwMode="auto">
                  <a:xfrm rot="12482634">
                    <a:off x="2134205" y="3934086"/>
                    <a:ext cx="391346" cy="213224"/>
                  </a:xfrm>
                  <a:prstGeom prst="arc">
                    <a:avLst>
                      <a:gd name="adj1" fmla="val 16200000"/>
                      <a:gd name="adj2" fmla="val 4652568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8" name="Arc 57"/>
                  <p:cNvSpPr/>
                  <p:nvPr/>
                </p:nvSpPr>
                <p:spPr bwMode="auto">
                  <a:xfrm rot="1526486">
                    <a:off x="1978403" y="4042453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9" name="Arc 58"/>
                  <p:cNvSpPr/>
                  <p:nvPr/>
                </p:nvSpPr>
                <p:spPr bwMode="auto">
                  <a:xfrm rot="12482634">
                    <a:off x="1910959" y="4249740"/>
                    <a:ext cx="339014" cy="237922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4" name="Arc 63"/>
                  <p:cNvSpPr/>
                  <p:nvPr/>
                </p:nvSpPr>
                <p:spPr bwMode="auto">
                  <a:xfrm rot="1526486">
                    <a:off x="1747738" y="4394433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5" name="Arc 64"/>
                  <p:cNvSpPr/>
                  <p:nvPr/>
                </p:nvSpPr>
                <p:spPr bwMode="auto">
                  <a:xfrm rot="12482634">
                    <a:off x="1684887" y="4608356"/>
                    <a:ext cx="325252" cy="203959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6" name="Arc 65"/>
                  <p:cNvSpPr/>
                  <p:nvPr/>
                </p:nvSpPr>
                <p:spPr bwMode="auto">
                  <a:xfrm rot="1526486">
                    <a:off x="2439734" y="3338493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7" name="Arc 66"/>
                  <p:cNvSpPr/>
                  <p:nvPr/>
                </p:nvSpPr>
                <p:spPr bwMode="auto">
                  <a:xfrm rot="12482634">
                    <a:off x="2367778" y="3563843"/>
                    <a:ext cx="343906" cy="219953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8" name="Arc 67"/>
                  <p:cNvSpPr/>
                  <p:nvPr/>
                </p:nvSpPr>
                <p:spPr bwMode="auto">
                  <a:xfrm rot="1526486">
                    <a:off x="3130003" y="2280218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69" name="Arc 68"/>
                  <p:cNvSpPr/>
                  <p:nvPr/>
                </p:nvSpPr>
                <p:spPr bwMode="auto">
                  <a:xfrm rot="12482634">
                    <a:off x="3053070" y="2525502"/>
                    <a:ext cx="387492" cy="20966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0" name="Arc 69"/>
                  <p:cNvSpPr/>
                  <p:nvPr/>
                </p:nvSpPr>
                <p:spPr bwMode="auto">
                  <a:xfrm rot="1526486">
                    <a:off x="2897879" y="2631421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1" name="Arc 70"/>
                  <p:cNvSpPr/>
                  <p:nvPr/>
                </p:nvSpPr>
                <p:spPr bwMode="auto">
                  <a:xfrm rot="12482634">
                    <a:off x="2820867" y="2877017"/>
                    <a:ext cx="353073" cy="200734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2" name="Arc 71"/>
                  <p:cNvSpPr/>
                  <p:nvPr/>
                </p:nvSpPr>
                <p:spPr bwMode="auto">
                  <a:xfrm rot="1526486">
                    <a:off x="2667213" y="2983401"/>
                    <a:ext cx="251012" cy="222250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3" name="Arc 72"/>
                  <p:cNvSpPr/>
                  <p:nvPr/>
                </p:nvSpPr>
                <p:spPr bwMode="auto">
                  <a:xfrm rot="12482634">
                    <a:off x="2592457" y="3219964"/>
                    <a:ext cx="350627" cy="209719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4" name="Arc 73"/>
                  <p:cNvSpPr/>
                  <p:nvPr/>
                </p:nvSpPr>
                <p:spPr bwMode="auto">
                  <a:xfrm rot="1526486">
                    <a:off x="3360227" y="1927692"/>
                    <a:ext cx="251012" cy="217517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5" name="Arc 74"/>
                  <p:cNvSpPr/>
                  <p:nvPr/>
                </p:nvSpPr>
                <p:spPr bwMode="auto">
                  <a:xfrm rot="12482634">
                    <a:off x="3286643" y="2155258"/>
                    <a:ext cx="340052" cy="216391"/>
                  </a:xfrm>
                  <a:prstGeom prst="arc">
                    <a:avLst>
                      <a:gd name="adj1" fmla="val 16200000"/>
                      <a:gd name="adj2" fmla="val 5310236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6" name="Arc 75"/>
                  <p:cNvSpPr/>
                  <p:nvPr/>
                </p:nvSpPr>
                <p:spPr bwMode="auto">
                  <a:xfrm rot="12482634">
                    <a:off x="3616496" y="1261317"/>
                    <a:ext cx="425070" cy="768466"/>
                  </a:xfrm>
                  <a:prstGeom prst="arc">
                    <a:avLst>
                      <a:gd name="adj1" fmla="val 16200000"/>
                      <a:gd name="adj2" fmla="val 1295362"/>
                    </a:avLst>
                  </a:prstGeom>
                  <a:noFill/>
                  <a:ln w="127000" cap="flat" cmpd="sng" algn="ctr">
                    <a:solidFill>
                      <a:schemeClr val="accent2">
                        <a:alpha val="80000"/>
                      </a:schemeClr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>
                    <a:softEdge rad="31750"/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CA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54" name="Straight Arrow Connector 53"/>
                <p:cNvCxnSpPr/>
                <p:nvPr/>
              </p:nvCxnSpPr>
              <p:spPr bwMode="auto">
                <a:xfrm rot="5400000">
                  <a:off x="-37306" y="3237706"/>
                  <a:ext cx="304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triangle"/>
                </a:ln>
                <a:effectLst>
                  <a:softEdge rad="63500"/>
                </a:effectLst>
              </p:spPr>
            </p:cxnSp>
            <p:cxnSp>
              <p:nvCxnSpPr>
                <p:cNvPr id="55" name="Straight Arrow Connector 54"/>
                <p:cNvCxnSpPr/>
                <p:nvPr/>
              </p:nvCxnSpPr>
              <p:spPr bwMode="auto">
                <a:xfrm rot="5400000">
                  <a:off x="1829594" y="3275806"/>
                  <a:ext cx="3048000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152400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triangle"/>
                </a:ln>
                <a:effectLst>
                  <a:softEdge rad="63500"/>
                </a:effectLst>
              </p:spPr>
            </p:cxnSp>
          </p:grpSp>
          <p:sp>
            <p:nvSpPr>
              <p:cNvPr id="43" name="Rectangle 42"/>
              <p:cNvSpPr/>
              <p:nvPr/>
            </p:nvSpPr>
            <p:spPr>
              <a:xfrm>
                <a:off x="1905000" y="6057900"/>
                <a:ext cx="1099981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800" b="1" cap="none" spc="0" dirty="0" smtClean="0">
                    <a:ln>
                      <a:solidFill>
                        <a:srgbClr val="C00000"/>
                      </a:solidFill>
                      <a:prstDash val="solid"/>
                    </a:ln>
                    <a:solidFill>
                      <a:srgbClr val="C00000"/>
                    </a:solidFill>
                    <a:effectLst>
                      <a:outerShdw blurRad="88000" dist="50800" dir="5040000" algn="tl">
                        <a:srgbClr val="C00000">
                          <a:alpha val="45000"/>
                        </a:srgbClr>
                      </a:outerShdw>
                    </a:effectLst>
                    <a:latin typeface="+mn-lt"/>
                  </a:rPr>
                  <a:t>5</a:t>
                </a:r>
                <a:r>
                  <a:rPr lang="en-US" sz="2800" b="1" cap="none" spc="0" baseline="30000" dirty="0" smtClean="0">
                    <a:ln>
                      <a:solidFill>
                        <a:srgbClr val="C00000"/>
                      </a:solidFill>
                      <a:prstDash val="solid"/>
                    </a:ln>
                    <a:solidFill>
                      <a:srgbClr val="C00000"/>
                    </a:solidFill>
                    <a:effectLst>
                      <a:outerShdw blurRad="88000" dist="50800" dir="5040000" algn="tl">
                        <a:srgbClr val="C00000">
                          <a:alpha val="45000"/>
                        </a:srgbClr>
                      </a:outerShdw>
                    </a:effectLst>
                    <a:latin typeface="+mn-lt"/>
                  </a:rPr>
                  <a:t>2</a:t>
                </a:r>
                <a:r>
                  <a:rPr lang="en-US" sz="2800" b="1" cap="none" spc="0" dirty="0" smtClean="0">
                    <a:ln>
                      <a:solidFill>
                        <a:srgbClr val="C00000"/>
                      </a:solidFill>
                      <a:prstDash val="solid"/>
                    </a:ln>
                    <a:solidFill>
                      <a:srgbClr val="C00000"/>
                    </a:solidFill>
                    <a:effectLst>
                      <a:outerShdw blurRad="88000" dist="50800" dir="5040000" algn="tl">
                        <a:srgbClr val="C00000">
                          <a:alpha val="45000"/>
                        </a:srgbClr>
                      </a:outerShdw>
                    </a:effectLst>
                    <a:latin typeface="+mn-lt"/>
                  </a:rPr>
                  <a:t>S</a:t>
                </a:r>
                <a:r>
                  <a:rPr lang="en-US" sz="2800" b="1" cap="none" spc="0" baseline="-25000" dirty="0" smtClean="0">
                    <a:ln>
                      <a:solidFill>
                        <a:srgbClr val="C00000"/>
                      </a:solidFill>
                      <a:prstDash val="solid"/>
                    </a:ln>
                    <a:solidFill>
                      <a:srgbClr val="C00000"/>
                    </a:solidFill>
                    <a:effectLst>
                      <a:outerShdw blurRad="88000" dist="50800" dir="5040000" algn="tl">
                        <a:srgbClr val="C00000">
                          <a:alpha val="45000"/>
                        </a:srgbClr>
                      </a:outerShdw>
                    </a:effectLst>
                    <a:latin typeface="+mn-lt"/>
                  </a:rPr>
                  <a:t>1/2</a:t>
                </a:r>
                <a:r>
                  <a:rPr lang="en-US" sz="2800" b="1" cap="none" spc="0" dirty="0" smtClean="0">
                    <a:ln>
                      <a:solidFill>
                        <a:srgbClr val="C00000"/>
                      </a:solidFill>
                      <a:prstDash val="solid"/>
                    </a:ln>
                    <a:solidFill>
                      <a:srgbClr val="C00000"/>
                    </a:solidFill>
                    <a:effectLst>
                      <a:outerShdw blurRad="88000" dist="50800" dir="5040000" algn="tl">
                        <a:srgbClr val="C00000">
                          <a:alpha val="45000"/>
                        </a:srgbClr>
                      </a:outerShdw>
                    </a:effectLst>
                    <a:latin typeface="+mn-lt"/>
                  </a:rPr>
                  <a:t> </a:t>
                </a:r>
                <a:endParaRPr lang="en-US" sz="2800" b="1" cap="none" spc="0" dirty="0">
                  <a:ln>
                    <a:solidFill>
                      <a:srgbClr val="C00000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88000" dist="50800" dir="5040000" algn="tl">
                      <a:srgbClr val="C00000">
                        <a:alpha val="45000"/>
                      </a:srgbClr>
                    </a:outerShdw>
                  </a:effectLst>
                  <a:latin typeface="+mn-lt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23925" y="1057275"/>
                <a:ext cx="3409950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8415" cmpd="sng">
                      <a:noFill/>
                      <a:prstDash val="solid"/>
                    </a:ln>
                    <a:solidFill>
                      <a:srgbClr val="0000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n-lt"/>
                  </a:rPr>
                  <a:t>Collisional Mixing</a:t>
                </a:r>
                <a:endParaRPr lang="en-US" sz="2400" dirty="0">
                  <a:ln w="18415" cmpd="sng">
                    <a:noFill/>
                    <a:prstDash val="solid"/>
                  </a:ln>
                  <a:solidFill>
                    <a:srgbClr val="0000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n-lt"/>
                </a:endParaRPr>
              </a:p>
            </p:txBody>
          </p:sp>
        </p:grpSp>
      </p:grpSp>
      <p:grpSp>
        <p:nvGrpSpPr>
          <p:cNvPr id="6" name="Group 103"/>
          <p:cNvGrpSpPr/>
          <p:nvPr/>
        </p:nvGrpSpPr>
        <p:grpSpPr>
          <a:xfrm>
            <a:off x="3514724" y="1076325"/>
            <a:ext cx="6696075" cy="4953000"/>
            <a:chOff x="3514724" y="1076325"/>
            <a:chExt cx="6696075" cy="4953000"/>
          </a:xfrm>
        </p:grpSpPr>
        <p:sp>
          <p:nvSpPr>
            <p:cNvPr id="82" name="Rectangle 81"/>
            <p:cNvSpPr/>
            <p:nvPr/>
          </p:nvSpPr>
          <p:spPr>
            <a:xfrm>
              <a:off x="4857750" y="2343150"/>
              <a:ext cx="6447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sz="2800" b="1" cap="none" spc="0" dirty="0" smtClean="0">
                  <a:ln>
                    <a:solidFill>
                      <a:srgbClr val="0000FF"/>
                    </a:solidFill>
                    <a:prstDash val="solid"/>
                  </a:ln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Rb</a:t>
              </a:r>
              <a:endParaRPr lang="en-US" sz="2800" b="1" cap="none" spc="0" dirty="0">
                <a:ln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" name="Group 102"/>
            <p:cNvGrpSpPr/>
            <p:nvPr/>
          </p:nvGrpSpPr>
          <p:grpSpPr>
            <a:xfrm>
              <a:off x="3514724" y="1076325"/>
              <a:ext cx="6696075" cy="4953000"/>
              <a:chOff x="3514724" y="1076325"/>
              <a:chExt cx="6696075" cy="4953000"/>
            </a:xfrm>
          </p:grpSpPr>
          <p:grpSp>
            <p:nvGrpSpPr>
              <p:cNvPr id="8" name="Group 101"/>
              <p:cNvGrpSpPr/>
              <p:nvPr/>
            </p:nvGrpSpPr>
            <p:grpSpPr>
              <a:xfrm>
                <a:off x="3514724" y="1866900"/>
                <a:ext cx="6696075" cy="4162425"/>
                <a:chOff x="3514724" y="1866900"/>
                <a:chExt cx="6696075" cy="4162425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5114925" y="5057775"/>
                  <a:ext cx="644728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  <a:contourClr>
                      <a:schemeClr val="accent4">
                        <a:alpha val="9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en-US" sz="2800" b="1" cap="none" spc="0" dirty="0" smtClean="0">
                      <a:ln>
                        <a:solidFill>
                          <a:srgbClr val="0000FF"/>
                        </a:solidFill>
                        <a:prstDash val="solid"/>
                      </a:ln>
                      <a:solidFill>
                        <a:srgbClr val="0000FF"/>
                      </a:solidFill>
                      <a:latin typeface="Times New Roman" pitchFamily="18" charset="0"/>
                      <a:cs typeface="Times New Roman" pitchFamily="18" charset="0"/>
                    </a:rPr>
                    <a:t>Rb</a:t>
                  </a:r>
                  <a:endParaRPr lang="en-US" sz="2800" b="1" cap="none" spc="0" dirty="0">
                    <a:ln>
                      <a:solidFill>
                        <a:srgbClr val="0000FF"/>
                      </a:solidFill>
                      <a:prstDash val="solid"/>
                    </a:ln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7962900" y="5162550"/>
                  <a:ext cx="74251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  <a:contourClr>
                      <a:schemeClr val="accent4">
                        <a:alpha val="9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en-US" sz="2800" b="1" cap="none" spc="0" baseline="30000" dirty="0" smtClean="0">
                      <a:ln>
                        <a:solidFill>
                          <a:srgbClr val="4747FF"/>
                        </a:solidFill>
                        <a:prstDash val="solid"/>
                      </a:ln>
                      <a:solidFill>
                        <a:srgbClr val="4747FF"/>
                      </a:solidFill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  <a:r>
                    <a:rPr lang="en-US" sz="2800" b="1" cap="none" spc="0" dirty="0" smtClean="0">
                      <a:ln>
                        <a:solidFill>
                          <a:srgbClr val="4747FF"/>
                        </a:solidFill>
                        <a:prstDash val="solid"/>
                      </a:ln>
                      <a:solidFill>
                        <a:srgbClr val="4747FF"/>
                      </a:solidFill>
                      <a:latin typeface="Times New Roman" pitchFamily="18" charset="0"/>
                      <a:cs typeface="Times New Roman" pitchFamily="18" charset="0"/>
                    </a:rPr>
                    <a:t>He</a:t>
                  </a:r>
                  <a:endParaRPr lang="en-US" sz="2800" b="1" cap="none" spc="0" dirty="0">
                    <a:ln>
                      <a:solidFill>
                        <a:srgbClr val="4747FF"/>
                      </a:solidFill>
                      <a:prstDash val="solid"/>
                    </a:ln>
                    <a:solidFill>
                      <a:srgbClr val="4747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7877175" y="2162175"/>
                  <a:ext cx="74251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>
                  <a:spAutoFit/>
                  <a:scene3d>
                    <a:camera prst="orthographicFront">
                      <a:rot lat="0" lon="0" rev="0"/>
                    </a:camera>
                    <a:lightRig rig="glow" dir="t">
                      <a:rot lat="0" lon="0" rev="3600000"/>
                    </a:lightRig>
                  </a:scene3d>
                  <a:sp3d prstMaterial="softEdge">
                    <a:bevelT w="29210" h="16510"/>
                    <a:contourClr>
                      <a:schemeClr val="accent4">
                        <a:alpha val="9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en-US" sz="2800" b="1" cap="none" spc="0" baseline="30000" dirty="0" smtClean="0">
                      <a:ln>
                        <a:solidFill>
                          <a:srgbClr val="4747FF"/>
                        </a:solidFill>
                        <a:prstDash val="solid"/>
                      </a:ln>
                      <a:solidFill>
                        <a:srgbClr val="4747FF"/>
                      </a:solidFill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  <a:r>
                    <a:rPr lang="en-US" sz="2800" b="1" cap="none" spc="0" dirty="0" smtClean="0">
                      <a:ln>
                        <a:solidFill>
                          <a:srgbClr val="4747FF"/>
                        </a:solidFill>
                        <a:prstDash val="solid"/>
                      </a:ln>
                      <a:solidFill>
                        <a:srgbClr val="4747FF"/>
                      </a:solidFill>
                      <a:latin typeface="Times New Roman" pitchFamily="18" charset="0"/>
                      <a:cs typeface="Times New Roman" pitchFamily="18" charset="0"/>
                    </a:rPr>
                    <a:t>He</a:t>
                  </a:r>
                  <a:endParaRPr lang="en-US" sz="2800" b="1" cap="none" spc="0" dirty="0">
                    <a:ln>
                      <a:solidFill>
                        <a:srgbClr val="4747FF"/>
                      </a:solidFill>
                      <a:prstDash val="solid"/>
                    </a:ln>
                    <a:solidFill>
                      <a:srgbClr val="4747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9" name="Group 152"/>
                <p:cNvGrpSpPr/>
                <p:nvPr/>
              </p:nvGrpSpPr>
              <p:grpSpPr>
                <a:xfrm>
                  <a:off x="5400675" y="2286793"/>
                  <a:ext cx="285750" cy="561181"/>
                  <a:chOff x="5400675" y="2286793"/>
                  <a:chExt cx="285750" cy="561181"/>
                </a:xfrm>
              </p:grpSpPr>
              <p:cxnSp>
                <p:nvCxnSpPr>
                  <p:cNvPr id="100" name="Straight Arrow Connector 99"/>
                  <p:cNvCxnSpPr/>
                  <p:nvPr/>
                </p:nvCxnSpPr>
                <p:spPr>
                  <a:xfrm rot="5400000">
                    <a:off x="5263357" y="2566987"/>
                    <a:ext cx="561181" cy="794"/>
                  </a:xfrm>
                  <a:prstGeom prst="straightConnector1">
                    <a:avLst/>
                  </a:prstGeom>
                  <a:ln w="41275">
                    <a:solidFill>
                      <a:srgbClr val="0000FF"/>
                    </a:solidFill>
                    <a:headEnd type="stealth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Flowchart: Connector 100"/>
                  <p:cNvSpPr/>
                  <p:nvPr/>
                </p:nvSpPr>
                <p:spPr>
                  <a:xfrm>
                    <a:off x="5400675" y="2476501"/>
                    <a:ext cx="285750" cy="285750"/>
                  </a:xfrm>
                  <a:prstGeom prst="flowChartConnector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0" name="Group 158"/>
                <p:cNvGrpSpPr/>
                <p:nvPr/>
              </p:nvGrpSpPr>
              <p:grpSpPr>
                <a:xfrm>
                  <a:off x="8467725" y="2066925"/>
                  <a:ext cx="285750" cy="629445"/>
                  <a:chOff x="8467725" y="2066925"/>
                  <a:chExt cx="285750" cy="629445"/>
                </a:xfrm>
              </p:grpSpPr>
              <p:cxnSp>
                <p:nvCxnSpPr>
                  <p:cNvPr id="98" name="Straight Arrow Connector 97"/>
                  <p:cNvCxnSpPr/>
                  <p:nvPr/>
                </p:nvCxnSpPr>
                <p:spPr>
                  <a:xfrm rot="16200000" flipV="1">
                    <a:off x="8301039" y="2376487"/>
                    <a:ext cx="629445" cy="10322"/>
                  </a:xfrm>
                  <a:prstGeom prst="straightConnector1">
                    <a:avLst/>
                  </a:prstGeom>
                  <a:ln w="41275">
                    <a:solidFill>
                      <a:srgbClr val="4747FF"/>
                    </a:solidFill>
                    <a:headEnd type="stealth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Flowchart: Connector 98"/>
                  <p:cNvSpPr/>
                  <p:nvPr/>
                </p:nvSpPr>
                <p:spPr>
                  <a:xfrm>
                    <a:off x="8467725" y="2219326"/>
                    <a:ext cx="285750" cy="285750"/>
                  </a:xfrm>
                  <a:prstGeom prst="flowChartConnector">
                    <a:avLst/>
                  </a:prstGeom>
                  <a:solidFill>
                    <a:srgbClr val="4747FF"/>
                  </a:solidFill>
                  <a:ln>
                    <a:noFill/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1" name="Group 160"/>
                <p:cNvGrpSpPr/>
                <p:nvPr/>
              </p:nvGrpSpPr>
              <p:grpSpPr>
                <a:xfrm flipV="1">
                  <a:off x="8553450" y="5038725"/>
                  <a:ext cx="285750" cy="629445"/>
                  <a:chOff x="8467725" y="2066925"/>
                  <a:chExt cx="285750" cy="629445"/>
                </a:xfrm>
              </p:grpSpPr>
              <p:cxnSp>
                <p:nvCxnSpPr>
                  <p:cNvPr id="96" name="Straight Arrow Connector 95"/>
                  <p:cNvCxnSpPr/>
                  <p:nvPr/>
                </p:nvCxnSpPr>
                <p:spPr>
                  <a:xfrm rot="16200000" flipV="1">
                    <a:off x="8301039" y="2376487"/>
                    <a:ext cx="629445" cy="10322"/>
                  </a:xfrm>
                  <a:prstGeom prst="straightConnector1">
                    <a:avLst/>
                  </a:prstGeom>
                  <a:ln w="41275">
                    <a:solidFill>
                      <a:srgbClr val="4747FF"/>
                    </a:solidFill>
                    <a:headEnd type="stealth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Flowchart: Connector 96"/>
                  <p:cNvSpPr/>
                  <p:nvPr/>
                </p:nvSpPr>
                <p:spPr>
                  <a:xfrm>
                    <a:off x="8467725" y="2219326"/>
                    <a:ext cx="285750" cy="285750"/>
                  </a:xfrm>
                  <a:prstGeom prst="flowChartConnector">
                    <a:avLst/>
                  </a:prstGeom>
                  <a:solidFill>
                    <a:srgbClr val="4747FF"/>
                  </a:solidFill>
                  <a:ln>
                    <a:noFill/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3" name="Group 177"/>
                <p:cNvGrpSpPr/>
                <p:nvPr/>
              </p:nvGrpSpPr>
              <p:grpSpPr>
                <a:xfrm flipV="1">
                  <a:off x="5610225" y="5010943"/>
                  <a:ext cx="285750" cy="561181"/>
                  <a:chOff x="5400675" y="2286793"/>
                  <a:chExt cx="285750" cy="561181"/>
                </a:xfrm>
              </p:grpSpPr>
              <p:cxnSp>
                <p:nvCxnSpPr>
                  <p:cNvPr id="94" name="Straight Arrow Connector 93"/>
                  <p:cNvCxnSpPr/>
                  <p:nvPr/>
                </p:nvCxnSpPr>
                <p:spPr>
                  <a:xfrm rot="5400000">
                    <a:off x="5263357" y="2566987"/>
                    <a:ext cx="561181" cy="794"/>
                  </a:xfrm>
                  <a:prstGeom prst="straightConnector1">
                    <a:avLst/>
                  </a:prstGeom>
                  <a:ln w="41275">
                    <a:solidFill>
                      <a:srgbClr val="0000FF"/>
                    </a:solidFill>
                    <a:headEnd type="stealth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Flowchart: Connector 94"/>
                  <p:cNvSpPr/>
                  <p:nvPr/>
                </p:nvSpPr>
                <p:spPr>
                  <a:xfrm>
                    <a:off x="5400675" y="2476501"/>
                    <a:ext cx="285750" cy="285750"/>
                  </a:xfrm>
                  <a:prstGeom prst="flowChartConnector">
                    <a:avLst/>
                  </a:prstGeom>
                  <a:solidFill>
                    <a:srgbClr val="0000FF"/>
                  </a:solidFill>
                  <a:ln>
                    <a:noFill/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91" name="Arc 90"/>
                <p:cNvSpPr/>
                <p:nvPr/>
              </p:nvSpPr>
              <p:spPr bwMode="auto">
                <a:xfrm rot="5400000">
                  <a:off x="2981324" y="2400300"/>
                  <a:ext cx="4162425" cy="3095625"/>
                </a:xfrm>
                <a:prstGeom prst="arc">
                  <a:avLst>
                    <a:gd name="adj1" fmla="val 11281024"/>
                    <a:gd name="adj2" fmla="val 21096682"/>
                  </a:avLst>
                </a:prstGeom>
                <a:noFill/>
                <a:ln w="1778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2" name="Arc 91"/>
                <p:cNvSpPr/>
                <p:nvPr/>
              </p:nvSpPr>
              <p:spPr bwMode="auto">
                <a:xfrm rot="16200000" flipH="1">
                  <a:off x="6581774" y="2400300"/>
                  <a:ext cx="4162425" cy="3095625"/>
                </a:xfrm>
                <a:prstGeom prst="arc">
                  <a:avLst>
                    <a:gd name="adj1" fmla="val 11281024"/>
                    <a:gd name="adj2" fmla="val 21096682"/>
                  </a:avLst>
                </a:prstGeom>
                <a:noFill/>
                <a:ln w="177800" cap="flat" cmpd="sng" algn="ctr">
                  <a:solidFill>
                    <a:srgbClr val="4747FF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solidFill>
                        <a:srgbClr val="4747FF"/>
                      </a:solidFill>
                    </a:ln>
                    <a:solidFill>
                      <a:srgbClr val="4747FF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5505450" y="1076325"/>
                <a:ext cx="2914650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sz="2400" b="1" dirty="0" smtClean="0">
                    <a:ln>
                      <a:solidFill>
                        <a:srgbClr val="0000FF"/>
                      </a:solidFill>
                      <a:prstDash val="solid"/>
                    </a:ln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Spin Exchange</a:t>
                </a:r>
                <a:endParaRPr lang="en-US" sz="2400" b="1" cap="none" spc="0" dirty="0">
                  <a:ln>
                    <a:solidFill>
                      <a:srgbClr val="0000FF"/>
                    </a:solidFill>
                    <a:prstDash val="solid"/>
                  </a:ln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4" name="Group 76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/>
          <p:cNvGrpSpPr/>
          <p:nvPr/>
        </p:nvGrpSpPr>
        <p:grpSpPr>
          <a:xfrm>
            <a:off x="1647825" y="1028700"/>
            <a:ext cx="2209799" cy="4905375"/>
            <a:chOff x="1762126" y="990599"/>
            <a:chExt cx="2145349" cy="4048126"/>
          </a:xfrm>
        </p:grpSpPr>
        <p:sp>
          <p:nvSpPr>
            <p:cNvPr id="195" name="Parallelogram 194"/>
            <p:cNvSpPr/>
            <p:nvPr/>
          </p:nvSpPr>
          <p:spPr bwMode="auto">
            <a:xfrm rot="16200000" flipV="1">
              <a:off x="1814858" y="2946107"/>
              <a:ext cx="4048126" cy="137109"/>
            </a:xfrm>
            <a:prstGeom prst="parallelogram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" name="Flowchart: Manual Operation 142"/>
            <p:cNvSpPr/>
            <p:nvPr/>
          </p:nvSpPr>
          <p:spPr bwMode="auto">
            <a:xfrm rot="5400000" flipH="1">
              <a:off x="742950" y="2019304"/>
              <a:ext cx="4029075" cy="1990724"/>
            </a:xfrm>
            <a:prstGeom prst="flowChartManualOperatio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4858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Parity</a:t>
            </a:r>
            <a:r>
              <a:rPr kumimoji="0" lang="en-US" sz="40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Violation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210050" y="4174595"/>
            <a:ext cx="4772025" cy="221668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2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Two nucleon system:                   	</a:t>
            </a:r>
            <a:r>
              <a:rPr lang="en-US" sz="2400" i="1" dirty="0" smtClean="0">
                <a:solidFill>
                  <a:srgbClr val="2A2AA6"/>
                </a:solidFill>
                <a:latin typeface="Lucida Bright" pitchFamily="18" charset="0"/>
              </a:rPr>
              <a:t>n + p </a:t>
            </a:r>
            <a:r>
              <a:rPr lang="en-US" sz="2400" i="1" dirty="0" smtClean="0">
                <a:solidFill>
                  <a:srgbClr val="2A2AA6"/>
                </a:solidFill>
                <a:latin typeface="Times New Roman"/>
                <a:cs typeface="Times New Roman"/>
              </a:rPr>
              <a:t>→ d + </a:t>
            </a:r>
            <a:r>
              <a:rPr lang="el-GR" sz="2400" i="1" dirty="0" smtClean="0">
                <a:solidFill>
                  <a:srgbClr val="2A2AA6"/>
                </a:solidFill>
                <a:latin typeface="Times New Roman"/>
                <a:cs typeface="Times New Roman"/>
              </a:rPr>
              <a:t>γ</a:t>
            </a:r>
            <a:r>
              <a:rPr lang="en-US" sz="2400" i="1" dirty="0" smtClean="0">
                <a:solidFill>
                  <a:srgbClr val="2A2AA6"/>
                </a:solidFill>
                <a:latin typeface="Times New Roman"/>
                <a:cs typeface="Times New Roman"/>
              </a:rPr>
              <a:t>  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     </a:t>
            </a:r>
            <a:r>
              <a:rPr lang="el-GR" sz="2400" i="1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Δ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S = 0, </a:t>
            </a:r>
            <a:r>
              <a:rPr lang="el-GR" sz="2400" i="1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Δ</a:t>
            </a:r>
            <a:r>
              <a:rPr lang="en-US" sz="2400" i="1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I = 1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latin typeface="Times New Roman"/>
                <a:cs typeface="Times New Roman"/>
              </a:rPr>
              <a:t> </a:t>
            </a: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cs typeface="Times New Roman"/>
              </a:rPr>
              <a:t>channel</a:t>
            </a:r>
            <a:endParaRPr kumimoji="0" lang="en-US" sz="2400" b="0" i="0" u="none" strike="noStrike" kern="0" cap="none" spc="0" normalizeH="0" baseline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220657" y="3286124"/>
            <a:ext cx="4772025" cy="882782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Study the weak interaction between hadrons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23851" y="1512776"/>
            <a:ext cx="1099066" cy="3630723"/>
            <a:chOff x="352426" y="1065102"/>
            <a:chExt cx="1099066" cy="3421172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rot="16200000" flipV="1">
              <a:off x="260287" y="1485033"/>
              <a:ext cx="856250" cy="16388"/>
            </a:xfrm>
            <a:prstGeom prst="straightConnector1">
              <a:avLst/>
            </a:prstGeom>
            <a:solidFill>
              <a:schemeClr val="accent1"/>
            </a:solidFill>
            <a:ln w="95250" cap="flat" cmpd="sng" algn="ctr">
              <a:solidFill>
                <a:srgbClr val="000092"/>
              </a:solidFill>
              <a:prstDash val="solid"/>
              <a:round/>
              <a:headEnd type="none" w="med" len="med"/>
              <a:tailEnd type="stealth" w="med" len="lg"/>
            </a:ln>
            <a:effectLst>
              <a:softEdge rad="31750"/>
            </a:effectLst>
          </p:spPr>
        </p:cxnSp>
        <p:sp>
          <p:nvSpPr>
            <p:cNvPr id="16" name="Arc 15"/>
            <p:cNvSpPr/>
            <p:nvPr/>
          </p:nvSpPr>
          <p:spPr bwMode="auto">
            <a:xfrm>
              <a:off x="352426" y="1564439"/>
              <a:ext cx="647381" cy="199300"/>
            </a:xfrm>
            <a:prstGeom prst="arc">
              <a:avLst>
                <a:gd name="adj1" fmla="val 19740013"/>
                <a:gd name="adj2" fmla="val 14535473"/>
              </a:avLst>
            </a:prstGeom>
            <a:noFill/>
            <a:ln w="9525" cap="flat" cmpd="sng" algn="ctr">
              <a:solidFill>
                <a:srgbClr val="2A2AA6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Flowchart: Connector 12"/>
            <p:cNvSpPr/>
            <p:nvPr/>
          </p:nvSpPr>
          <p:spPr bwMode="auto">
            <a:xfrm>
              <a:off x="450762" y="1446335"/>
              <a:ext cx="467098" cy="413364"/>
            </a:xfrm>
            <a:prstGeom prst="flowChartConnector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Flowchart: Connector 25"/>
            <p:cNvSpPr/>
            <p:nvPr/>
          </p:nvSpPr>
          <p:spPr bwMode="auto">
            <a:xfrm>
              <a:off x="984394" y="1667954"/>
              <a:ext cx="467098" cy="413364"/>
            </a:xfrm>
            <a:prstGeom prst="flowChartConnector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616606" y="2120772"/>
              <a:ext cx="475585" cy="702997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5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Flowchart: Connector 26"/>
            <p:cNvSpPr/>
            <p:nvPr/>
          </p:nvSpPr>
          <p:spPr bwMode="auto">
            <a:xfrm>
              <a:off x="443734" y="3475010"/>
              <a:ext cx="467097" cy="413364"/>
            </a:xfrm>
            <a:prstGeom prst="flowChartConnector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Flowchart: Connector 27"/>
            <p:cNvSpPr/>
            <p:nvPr/>
          </p:nvSpPr>
          <p:spPr bwMode="auto">
            <a:xfrm>
              <a:off x="615826" y="3511916"/>
              <a:ext cx="467097" cy="413364"/>
            </a:xfrm>
            <a:prstGeom prst="flowChartConnector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 rot="5400000">
              <a:off x="477483" y="4118481"/>
              <a:ext cx="612661" cy="122920"/>
              <a:chOff x="2326234" y="1887322"/>
              <a:chExt cx="2004365" cy="380391"/>
            </a:xfrm>
          </p:grpSpPr>
          <p:sp>
            <p:nvSpPr>
              <p:cNvPr id="46" name="Arc 45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48" name="Arc 47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9" name="Arc 48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53" name="Arc 52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4" name="Arc 53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 rot="6502351">
              <a:off x="297200" y="4118482"/>
              <a:ext cx="612661" cy="122920"/>
              <a:chOff x="2326234" y="1887322"/>
              <a:chExt cx="2004365" cy="380391"/>
            </a:xfrm>
          </p:grpSpPr>
          <p:sp>
            <p:nvSpPr>
              <p:cNvPr id="57" name="Arc 56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62" name="Arc 61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" name="Arc 62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60" name="Arc 59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1" name="Arc 60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 rot="4281371">
              <a:off x="616793" y="4118484"/>
              <a:ext cx="612661" cy="122920"/>
              <a:chOff x="2326234" y="1887322"/>
              <a:chExt cx="2004365" cy="380391"/>
            </a:xfrm>
          </p:grpSpPr>
          <p:sp>
            <p:nvSpPr>
              <p:cNvPr id="65" name="Arc 64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70" name="Arc 69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1" name="Arc 70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68" name="Arc 67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9" name="Arc 68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 rot="16200000" flipV="1">
              <a:off x="452897" y="3151511"/>
              <a:ext cx="612661" cy="122920"/>
              <a:chOff x="2326234" y="1887322"/>
              <a:chExt cx="2004365" cy="380391"/>
            </a:xfrm>
          </p:grpSpPr>
          <p:sp>
            <p:nvSpPr>
              <p:cNvPr id="73" name="Arc 72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78" name="Arc 77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9" name="Arc 78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76" name="Arc 75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7" name="Arc 76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318629" flipV="1">
              <a:off x="592208" y="3151513"/>
              <a:ext cx="612661" cy="122920"/>
              <a:chOff x="2326234" y="1887322"/>
              <a:chExt cx="2004365" cy="380391"/>
            </a:xfrm>
          </p:grpSpPr>
          <p:sp>
            <p:nvSpPr>
              <p:cNvPr id="81" name="Arc 80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86" name="Arc 85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7" name="Arc 86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84" name="Arc 83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5" name="Arc 84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146" name="Group 145"/>
          <p:cNvGrpSpPr/>
          <p:nvPr/>
        </p:nvGrpSpPr>
        <p:grpSpPr>
          <a:xfrm flipH="1">
            <a:off x="2152651" y="1695449"/>
            <a:ext cx="1099066" cy="3381376"/>
            <a:chOff x="352426" y="1333499"/>
            <a:chExt cx="1099066" cy="3152771"/>
          </a:xfrm>
        </p:grpSpPr>
        <p:cxnSp>
          <p:nvCxnSpPr>
            <p:cNvPr id="147" name="Straight Arrow Connector 146"/>
            <p:cNvCxnSpPr/>
            <p:nvPr/>
          </p:nvCxnSpPr>
          <p:spPr bwMode="auto">
            <a:xfrm rot="16200000" flipH="1">
              <a:off x="257579" y="1755888"/>
              <a:ext cx="845027" cy="250"/>
            </a:xfrm>
            <a:prstGeom prst="straightConnector1">
              <a:avLst/>
            </a:prstGeom>
            <a:solidFill>
              <a:schemeClr val="accent1"/>
            </a:solidFill>
            <a:ln w="95250" cap="flat" cmpd="sng" algn="ctr">
              <a:solidFill>
                <a:srgbClr val="000092"/>
              </a:solidFill>
              <a:prstDash val="solid"/>
              <a:round/>
              <a:headEnd type="none" w="med" len="med"/>
              <a:tailEnd type="stealth" w="med" len="lg"/>
            </a:ln>
            <a:effectLst>
              <a:softEdge rad="31750"/>
            </a:effectLst>
          </p:spPr>
        </p:cxnSp>
        <p:sp>
          <p:nvSpPr>
            <p:cNvPr id="148" name="Arc 147"/>
            <p:cNvSpPr/>
            <p:nvPr/>
          </p:nvSpPr>
          <p:spPr bwMode="auto">
            <a:xfrm>
              <a:off x="352426" y="1564439"/>
              <a:ext cx="647381" cy="199300"/>
            </a:xfrm>
            <a:prstGeom prst="arc">
              <a:avLst>
                <a:gd name="adj1" fmla="val 19740013"/>
                <a:gd name="adj2" fmla="val 14535473"/>
              </a:avLst>
            </a:prstGeom>
            <a:noFill/>
            <a:ln w="9525" cap="flat" cmpd="sng" algn="ctr">
              <a:solidFill>
                <a:srgbClr val="2A2AA6"/>
              </a:solidFill>
              <a:prstDash val="solid"/>
              <a:round/>
              <a:headEnd type="stealth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Flowchart: Connector 148"/>
            <p:cNvSpPr/>
            <p:nvPr/>
          </p:nvSpPr>
          <p:spPr bwMode="auto">
            <a:xfrm>
              <a:off x="450762" y="1446335"/>
              <a:ext cx="467098" cy="413364"/>
            </a:xfrm>
            <a:prstGeom prst="flowChartConnector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" name="Flowchart: Connector 149"/>
            <p:cNvSpPr/>
            <p:nvPr/>
          </p:nvSpPr>
          <p:spPr bwMode="auto">
            <a:xfrm>
              <a:off x="984394" y="1667954"/>
              <a:ext cx="467098" cy="413364"/>
            </a:xfrm>
            <a:prstGeom prst="flowChartConnector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1" name="Down Arrow 150"/>
            <p:cNvSpPr/>
            <p:nvPr/>
          </p:nvSpPr>
          <p:spPr bwMode="auto">
            <a:xfrm>
              <a:off x="616606" y="2120772"/>
              <a:ext cx="475585" cy="702997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  <a:alpha val="5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3175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" name="Flowchart: Connector 151"/>
            <p:cNvSpPr/>
            <p:nvPr/>
          </p:nvSpPr>
          <p:spPr bwMode="auto">
            <a:xfrm>
              <a:off x="443734" y="3475010"/>
              <a:ext cx="467097" cy="413364"/>
            </a:xfrm>
            <a:prstGeom prst="flowChartConnector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" name="Flowchart: Connector 152"/>
            <p:cNvSpPr/>
            <p:nvPr/>
          </p:nvSpPr>
          <p:spPr bwMode="auto">
            <a:xfrm>
              <a:off x="615826" y="3511916"/>
              <a:ext cx="467097" cy="413364"/>
            </a:xfrm>
            <a:prstGeom prst="flowChartConnector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 rot="5400000">
              <a:off x="477486" y="4118479"/>
              <a:ext cx="612659" cy="122920"/>
              <a:chOff x="2326234" y="1887322"/>
              <a:chExt cx="2004365" cy="380391"/>
            </a:xfrm>
          </p:grpSpPr>
          <p:sp>
            <p:nvSpPr>
              <p:cNvPr id="187" name="Arc 186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92" name="Arc 191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93" name="Arc 192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90" name="Arc 189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91" name="Arc 190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5" name="Group 154"/>
            <p:cNvGrpSpPr/>
            <p:nvPr/>
          </p:nvGrpSpPr>
          <p:grpSpPr>
            <a:xfrm rot="6502351">
              <a:off x="297200" y="4118479"/>
              <a:ext cx="612659" cy="122920"/>
              <a:chOff x="2326234" y="1887322"/>
              <a:chExt cx="2004365" cy="380391"/>
            </a:xfrm>
          </p:grpSpPr>
          <p:sp>
            <p:nvSpPr>
              <p:cNvPr id="180" name="Arc 179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85" name="Arc 184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6" name="Arc 185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83" name="Arc 182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4" name="Arc 183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6" name="Group 155"/>
            <p:cNvGrpSpPr/>
            <p:nvPr/>
          </p:nvGrpSpPr>
          <p:grpSpPr>
            <a:xfrm rot="4281371">
              <a:off x="616793" y="4118481"/>
              <a:ext cx="612659" cy="122920"/>
              <a:chOff x="2326234" y="1887322"/>
              <a:chExt cx="2004365" cy="380391"/>
            </a:xfrm>
          </p:grpSpPr>
          <p:sp>
            <p:nvSpPr>
              <p:cNvPr id="173" name="Arc 172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78" name="Arc 177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9" name="Arc 178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76" name="Arc 175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7" name="Arc 176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7" name="Group 156"/>
            <p:cNvGrpSpPr/>
            <p:nvPr/>
          </p:nvGrpSpPr>
          <p:grpSpPr>
            <a:xfrm rot="16200000" flipV="1">
              <a:off x="452900" y="3151515"/>
              <a:ext cx="612659" cy="122920"/>
              <a:chOff x="2326234" y="1887322"/>
              <a:chExt cx="2004365" cy="380391"/>
            </a:xfrm>
          </p:grpSpPr>
          <p:sp>
            <p:nvSpPr>
              <p:cNvPr id="166" name="Arc 165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7" name="Group 166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71" name="Arc 170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" name="Arc 171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69" name="Arc 168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0" name="Arc 169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 rot="17318629" flipV="1">
              <a:off x="592208" y="3151516"/>
              <a:ext cx="612659" cy="122920"/>
              <a:chOff x="2326234" y="1887322"/>
              <a:chExt cx="2004365" cy="380391"/>
            </a:xfrm>
          </p:grpSpPr>
          <p:sp>
            <p:nvSpPr>
              <p:cNvPr id="159" name="Arc 158"/>
              <p:cNvSpPr/>
              <p:nvPr/>
            </p:nvSpPr>
            <p:spPr bwMode="auto">
              <a:xfrm>
                <a:off x="2326234" y="1894636"/>
                <a:ext cx="402336" cy="351130"/>
              </a:xfrm>
              <a:prstGeom prst="arc">
                <a:avLst>
                  <a:gd name="adj1" fmla="val 11174911"/>
                  <a:gd name="adj2" fmla="val 0"/>
                </a:avLst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728570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64" name="Arc 163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" name="Arc 164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3525927" y="1887322"/>
                <a:ext cx="804672" cy="380391"/>
                <a:chOff x="2728570" y="1887322"/>
                <a:chExt cx="804672" cy="380391"/>
              </a:xfrm>
            </p:grpSpPr>
            <p:sp>
              <p:nvSpPr>
                <p:cNvPr id="162" name="Arc 161"/>
                <p:cNvSpPr/>
                <p:nvPr/>
              </p:nvSpPr>
              <p:spPr bwMode="auto">
                <a:xfrm flipV="1">
                  <a:off x="2728570" y="1887322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" name="Arc 162"/>
                <p:cNvSpPr/>
                <p:nvPr/>
              </p:nvSpPr>
              <p:spPr bwMode="auto">
                <a:xfrm>
                  <a:off x="3130906" y="1916583"/>
                  <a:ext cx="402336" cy="351130"/>
                </a:xfrm>
                <a:prstGeom prst="arc">
                  <a:avLst>
                    <a:gd name="adj1" fmla="val 11174911"/>
                    <a:gd name="adj2" fmla="val 0"/>
                  </a:avLst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stealth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A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</p:grpSp>
      <p:sp>
        <p:nvSpPr>
          <p:cNvPr id="197" name="Rectangle 196"/>
          <p:cNvSpPr/>
          <p:nvPr/>
        </p:nvSpPr>
        <p:spPr>
          <a:xfrm>
            <a:off x="0" y="2110085"/>
            <a:ext cx="452047" cy="2766142"/>
          </a:xfrm>
          <a:prstGeom prst="rect">
            <a:avLst/>
          </a:prstGeom>
          <a:noFill/>
        </p:spPr>
        <p:txBody>
          <a:bodyPr vert="wordArtVert"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real world</a:t>
            </a:r>
            <a:endParaRPr lang="en-US" sz="1600" b="0" cap="none" spc="0" dirty="0">
              <a:ln w="18415" cmpd="sng">
                <a:noFill/>
                <a:prstDash val="solid"/>
              </a:ln>
              <a:solidFill>
                <a:srgbClr val="2A2AA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3286125" y="1824335"/>
            <a:ext cx="452047" cy="3300904"/>
          </a:xfrm>
          <a:prstGeom prst="rect">
            <a:avLst/>
          </a:prstGeom>
          <a:noFill/>
        </p:spPr>
        <p:txBody>
          <a:bodyPr vert="wordArtVert"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18415" cmpd="sng">
                  <a:noFill/>
                  <a:prstDash val="solid"/>
                </a:ln>
                <a:solidFill>
                  <a:srgbClr val="2A2AA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mirror world</a:t>
            </a:r>
            <a:endParaRPr lang="en-US" sz="1600" b="0" cap="none" spc="0" dirty="0">
              <a:ln w="18415" cmpd="sng">
                <a:noFill/>
                <a:prstDash val="solid"/>
              </a:ln>
              <a:solidFill>
                <a:srgbClr val="2A2AA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9" name="Title 1"/>
          <p:cNvSpPr txBox="1">
            <a:spLocks/>
          </p:cNvSpPr>
          <p:nvPr/>
        </p:nvSpPr>
        <p:spPr bwMode="auto">
          <a:xfrm>
            <a:off x="4219575" y="1888595"/>
            <a:ext cx="4772025" cy="1302280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>
              <a:buBlip>
                <a:blip r:embed="rId2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</a:t>
            </a: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2"/>
              </a:buBlip>
            </a:pPr>
            <a:r>
              <a:rPr kumimoji="0" lang="en-US" sz="2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 P(x)</a:t>
            </a:r>
            <a:r>
              <a:rPr kumimoji="0" lang="en-US" sz="2400" b="0" i="0" u="none" strike="noStrike" kern="0" cap="none" spc="0" normalizeH="0" noProof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uLnTx/>
                <a:uFillTx/>
                <a:latin typeface="Calibri" pitchFamily="34" charset="0"/>
                <a:ea typeface="+mj-ea"/>
                <a:cs typeface="+mj-cs"/>
              </a:rPr>
              <a:t> = - x</a:t>
            </a: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P(y) = - y</a:t>
            </a:r>
          </a:p>
          <a:p>
            <a:pPr lvl="0" eaLnBrk="1" hangingPunct="1">
              <a:buBlip>
                <a:blip r:embed="rId2"/>
              </a:buBlip>
            </a:pPr>
            <a:r>
              <a:rPr lang="en-US" sz="2400" kern="0" dirty="0" smtClean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Calibri" pitchFamily="34" charset="0"/>
                <a:ea typeface="+mj-ea"/>
                <a:cs typeface="+mj-cs"/>
              </a:rPr>
              <a:t>  P(z) = - z</a:t>
            </a:r>
            <a:endParaRPr lang="en-US" sz="2400" kern="0" dirty="0" smtClean="0">
              <a:ln w="18415" cmpd="sng">
                <a:noFill/>
                <a:prstDash val="solid"/>
              </a:ln>
              <a:solidFill>
                <a:srgbClr val="2A2AA6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2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00" name="Title 1"/>
          <p:cNvSpPr txBox="1">
            <a:spLocks/>
          </p:cNvSpPr>
          <p:nvPr/>
        </p:nvSpPr>
        <p:spPr bwMode="auto">
          <a:xfrm>
            <a:off x="4230182" y="1000124"/>
            <a:ext cx="4772025" cy="882782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Parity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524625" y="2019300"/>
            <a:ext cx="1824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2A2AA6"/>
                </a:solidFill>
                <a:latin typeface="+mj-lt"/>
              </a:rPr>
              <a:t>P(</a:t>
            </a:r>
            <a:r>
              <a:rPr lang="en-US" sz="2800" b="1" i="1" dirty="0" smtClean="0">
                <a:solidFill>
                  <a:srgbClr val="2A2AA6"/>
                </a:solidFill>
                <a:latin typeface="+mj-lt"/>
              </a:rPr>
              <a:t>s</a:t>
            </a:r>
            <a:r>
              <a:rPr lang="en-US" sz="2800" i="1" baseline="-25000" dirty="0" smtClean="0">
                <a:solidFill>
                  <a:srgbClr val="2A2AA6"/>
                </a:solidFill>
                <a:latin typeface="+mj-lt"/>
              </a:rPr>
              <a:t>n</a:t>
            </a:r>
            <a:r>
              <a:rPr lang="en-US" sz="2800" i="1" dirty="0" smtClean="0">
                <a:solidFill>
                  <a:srgbClr val="2A2AA6"/>
                </a:solidFill>
                <a:latin typeface="+mj-lt"/>
              </a:rPr>
              <a:t>) = </a:t>
            </a:r>
            <a:r>
              <a:rPr lang="en-US" sz="2800" b="1" i="1" dirty="0" smtClean="0">
                <a:solidFill>
                  <a:srgbClr val="2A2AA6"/>
                </a:solidFill>
                <a:latin typeface="+mj-lt"/>
              </a:rPr>
              <a:t>s</a:t>
            </a:r>
            <a:r>
              <a:rPr lang="en-US" sz="2800" i="1" baseline="-25000" dirty="0" smtClean="0">
                <a:solidFill>
                  <a:srgbClr val="2A2AA6"/>
                </a:solidFill>
                <a:latin typeface="+mj-lt"/>
              </a:rPr>
              <a:t>n</a:t>
            </a:r>
            <a:r>
              <a:rPr lang="en-US" sz="2800" i="1" dirty="0" smtClean="0">
                <a:solidFill>
                  <a:srgbClr val="2A2AA6"/>
                </a:solidFill>
                <a:latin typeface="+mj-lt"/>
              </a:rPr>
              <a:t> </a:t>
            </a:r>
          </a:p>
          <a:p>
            <a:r>
              <a:rPr lang="en-US" sz="2800" i="1" dirty="0" smtClean="0">
                <a:solidFill>
                  <a:srgbClr val="2A2AA6"/>
                </a:solidFill>
                <a:latin typeface="+mj-lt"/>
              </a:rPr>
              <a:t>P(</a:t>
            </a:r>
            <a:r>
              <a:rPr lang="en-US" sz="2800" b="1" i="1" dirty="0" smtClean="0">
                <a:solidFill>
                  <a:srgbClr val="2A2AA6"/>
                </a:solidFill>
                <a:latin typeface="+mj-lt"/>
              </a:rPr>
              <a:t>k</a:t>
            </a:r>
            <a:r>
              <a:rPr lang="el-GR" sz="2800" i="1" baseline="-25000" dirty="0" smtClean="0">
                <a:solidFill>
                  <a:srgbClr val="2A2AA6"/>
                </a:solidFill>
                <a:latin typeface="+mj-lt"/>
                <a:cs typeface="Times New Roman"/>
              </a:rPr>
              <a:t>γ</a:t>
            </a:r>
            <a:r>
              <a:rPr lang="en-US" sz="2800" i="1" dirty="0" smtClean="0">
                <a:solidFill>
                  <a:srgbClr val="2A2AA6"/>
                </a:solidFill>
                <a:latin typeface="+mj-lt"/>
              </a:rPr>
              <a:t>) = - </a:t>
            </a:r>
            <a:r>
              <a:rPr lang="en-US" sz="2800" b="1" i="1" dirty="0" smtClean="0">
                <a:solidFill>
                  <a:srgbClr val="2A2AA6"/>
                </a:solidFill>
                <a:latin typeface="+mj-lt"/>
              </a:rPr>
              <a:t>k</a:t>
            </a:r>
            <a:r>
              <a:rPr lang="el-GR" sz="2800" i="1" baseline="-25000" dirty="0" smtClean="0">
                <a:solidFill>
                  <a:srgbClr val="2A2AA6"/>
                </a:solidFill>
                <a:latin typeface="+mj-lt"/>
                <a:cs typeface="Times New Roman"/>
              </a:rPr>
              <a:t>γ</a:t>
            </a:r>
            <a:endParaRPr lang="en-CA" sz="2800" i="1" dirty="0">
              <a:solidFill>
                <a:srgbClr val="2A2AA6"/>
              </a:solidFill>
              <a:latin typeface="+mj-lt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6" grpId="0" animBg="1"/>
      <p:bldP spid="197" grpId="0"/>
      <p:bldP spid="198" grpId="0"/>
      <p:bldP spid="2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70174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/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Why PV in </a:t>
            </a:r>
            <a:r>
              <a:rPr kumimoji="0" lang="en-US" sz="40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n+p </a:t>
            </a:r>
            <a:r>
              <a:rPr kumimoji="0" lang="en-US" sz="40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Times New Roman"/>
                <a:ea typeface="+mj-ea"/>
                <a:cs typeface="Times New Roman"/>
              </a:rPr>
              <a:t>→ d+</a:t>
            </a:r>
            <a:r>
              <a:rPr kumimoji="0" lang="el-GR" sz="40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Times New Roman"/>
                <a:ea typeface="+mj-ea"/>
                <a:cs typeface="Times New Roman"/>
              </a:rPr>
              <a:t>γ</a:t>
            </a:r>
            <a:r>
              <a:rPr kumimoji="0" lang="en-US" sz="4000" b="0" i="1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Times New Roman"/>
                <a:ea typeface="+mj-ea"/>
                <a:cs typeface="Times New Roman"/>
              </a:rPr>
              <a:t>?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9" name="Title 1"/>
          <p:cNvSpPr txBox="1">
            <a:spLocks/>
          </p:cNvSpPr>
          <p:nvPr/>
        </p:nvSpPr>
        <p:spPr bwMode="auto">
          <a:xfrm>
            <a:off x="360869" y="4655957"/>
            <a:ext cx="8421182" cy="1766111"/>
          </a:xfrm>
          <a:prstGeom prst="round2SameRect">
            <a:avLst>
              <a:gd name="adj1" fmla="val 794"/>
              <a:gd name="adj2" fmla="val 17460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/>
            <a:endParaRPr kumimoji="0" lang="en-US" sz="2400" b="0" i="0" u="none" strike="noStrike" kern="0" cap="none" spc="0" normalizeH="0" baseline="0" noProof="0" dirty="0" smtClean="0">
              <a:ln w="18415" cmpd="sng">
                <a:noFill/>
                <a:prstDash val="solid"/>
              </a:ln>
              <a:solidFill>
                <a:srgbClr val="000000"/>
              </a:solidFill>
              <a:uLnTx/>
              <a:uFillTx/>
              <a:latin typeface="Calibri" pitchFamily="34" charset="0"/>
              <a:ea typeface="+mj-ea"/>
              <a:cs typeface="+mj-cs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  <a:p>
            <a:pPr lvl="0" eaLnBrk="1" hangingPunct="1"/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cs typeface="Times New Roman"/>
            </a:endParaRPr>
          </a:p>
          <a:p>
            <a:pPr lvl="0" eaLnBrk="1" hangingPunct="1">
              <a:buBlip>
                <a:blip r:embed="rId3"/>
              </a:buBlip>
            </a:pPr>
            <a:endParaRPr lang="en-US" sz="2400" kern="0" dirty="0" smtClean="0">
              <a:ln w="18415" cmpd="sng">
                <a:noFill/>
                <a:prstDash val="solid"/>
              </a:ln>
              <a:solidFill>
                <a:srgbClr val="000000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00" name="Title 1"/>
          <p:cNvSpPr txBox="1">
            <a:spLocks/>
          </p:cNvSpPr>
          <p:nvPr/>
        </p:nvSpPr>
        <p:spPr bwMode="auto">
          <a:xfrm>
            <a:off x="361951" y="4263656"/>
            <a:ext cx="8421182" cy="392300"/>
          </a:xfrm>
          <a:prstGeom prst="round2SameRect">
            <a:avLst/>
          </a:prstGeom>
          <a:solidFill>
            <a:srgbClr val="2A2AA6"/>
          </a:soli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Parity Violation</a:t>
            </a:r>
            <a:endParaRPr kumimoji="0" lang="en-CA" sz="28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8100" y="4694238"/>
          <a:ext cx="7551738" cy="649287"/>
        </p:xfrm>
        <a:graphic>
          <a:graphicData uri="http://schemas.openxmlformats.org/presentationml/2006/ole">
            <p:oleObj spid="_x0000_s2052" name="Document" r:id="rId4" imgW="7551232" imgH="649315" progId="Word.Document.12">
              <p:link updateAutomatic="1"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939800" y="5246688"/>
          <a:ext cx="7551738" cy="649287"/>
        </p:xfrm>
        <a:graphic>
          <a:graphicData uri="http://schemas.openxmlformats.org/presentationml/2006/ole">
            <p:oleObj spid="_x0000_s2053" name="Document" r:id="rId5" imgW="7551232" imgH="649315" progId="Word.Document.12">
              <p:link updateAutomatic="1"/>
            </p:oleObj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892175" y="5797550"/>
          <a:ext cx="7551738" cy="711200"/>
        </p:xfrm>
        <a:graphic>
          <a:graphicData uri="http://schemas.openxmlformats.org/presentationml/2006/ole">
            <p:oleObj spid="_x0000_s2054" name="Document" r:id="rId6" imgW="7551232" imgH="710605" progId="Word.Document.12">
              <p:link updateAutomatic="1"/>
            </p:oleObj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52" name="Rectangle 51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084521" y="1562986"/>
            <a:ext cx="6754554" cy="3530009"/>
            <a:chOff x="1084521" y="1562986"/>
            <a:chExt cx="6754554" cy="3628063"/>
          </a:xfrm>
        </p:grpSpPr>
        <p:grpSp>
          <p:nvGrpSpPr>
            <p:cNvPr id="114" name="Group 113"/>
            <p:cNvGrpSpPr/>
            <p:nvPr/>
          </p:nvGrpSpPr>
          <p:grpSpPr>
            <a:xfrm>
              <a:off x="1195107" y="1933575"/>
              <a:ext cx="6643968" cy="3257474"/>
              <a:chOff x="647700" y="652760"/>
              <a:chExt cx="6581775" cy="3534462"/>
            </a:xfrm>
          </p:grpSpPr>
          <p:cxnSp>
            <p:nvCxnSpPr>
              <p:cNvPr id="115" name="Straight Arrow Connector 114"/>
              <p:cNvCxnSpPr/>
              <p:nvPr/>
            </p:nvCxnSpPr>
            <p:spPr>
              <a:xfrm rot="10800000" flipV="1">
                <a:off x="1353494" y="1104898"/>
                <a:ext cx="4075759" cy="2616075"/>
              </a:xfrm>
              <a:prstGeom prst="straightConnector1">
                <a:avLst/>
              </a:prstGeom>
              <a:ln w="149225">
                <a:solidFill>
                  <a:srgbClr val="0070C0"/>
                </a:solidFill>
                <a:prstDash val="solid"/>
                <a:round/>
                <a:tailEnd type="stealth" w="med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90725" y="1076325"/>
                <a:ext cx="981075" cy="1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4924425" y="1057275"/>
                <a:ext cx="1181100" cy="1588"/>
              </a:xfrm>
              <a:prstGeom prst="line">
                <a:avLst/>
              </a:prstGeom>
              <a:ln w="1270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700" y="3800475"/>
                <a:ext cx="1181100" cy="1588"/>
              </a:xfrm>
              <a:prstGeom prst="line">
                <a:avLst/>
              </a:prstGeom>
              <a:ln w="1270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57225" y="1085850"/>
                <a:ext cx="1181100" cy="1588"/>
              </a:xfrm>
              <a:prstGeom prst="line">
                <a:avLst/>
              </a:prstGeom>
              <a:ln w="1270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076575" y="1066800"/>
                <a:ext cx="981075" cy="1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248400" y="1057275"/>
                <a:ext cx="981075" cy="1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962150" y="3800475"/>
                <a:ext cx="981075" cy="1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048000" y="3790950"/>
                <a:ext cx="981075" cy="1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rot="5400000">
                <a:off x="381805" y="1739914"/>
                <a:ext cx="2663037" cy="1507312"/>
              </a:xfrm>
              <a:prstGeom prst="straightConnector1">
                <a:avLst/>
              </a:prstGeom>
              <a:ln w="133350">
                <a:solidFill>
                  <a:srgbClr val="00B050"/>
                </a:solidFill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rot="16200000" flipH="1">
                <a:off x="442911" y="1843089"/>
                <a:ext cx="2714628" cy="1428750"/>
              </a:xfrm>
              <a:prstGeom prst="straightConnector1">
                <a:avLst/>
              </a:prstGeom>
              <a:ln w="133350">
                <a:solidFill>
                  <a:srgbClr val="00B050"/>
                </a:solidFill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rot="16200000" flipH="1">
                <a:off x="1125927" y="1293415"/>
                <a:ext cx="2521777" cy="2297132"/>
              </a:xfrm>
              <a:prstGeom prst="straightConnector1">
                <a:avLst/>
              </a:prstGeom>
              <a:ln w="133350" cap="sq"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  <a:miter lim="800000"/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rot="5400000">
                <a:off x="-509589" y="2519364"/>
                <a:ext cx="2771778" cy="1588"/>
              </a:xfrm>
              <a:prstGeom prst="straightConnector1">
                <a:avLst/>
              </a:prstGeom>
              <a:ln w="146050" cap="sq" cmpd="sng"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  <a:miter lim="800000"/>
                <a:tailEnd type="stealth" w="med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rot="5400000">
                <a:off x="3205163" y="1404937"/>
                <a:ext cx="2657474" cy="2133600"/>
              </a:xfrm>
              <a:prstGeom prst="straightConnector1">
                <a:avLst/>
              </a:prstGeom>
              <a:ln w="133350">
                <a:solidFill>
                  <a:srgbClr val="66CCFF"/>
                </a:solidFill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rot="10800000" flipV="1">
                <a:off x="1447802" y="1123950"/>
                <a:ext cx="5219698" cy="2705100"/>
              </a:xfrm>
              <a:prstGeom prst="straightConnector1">
                <a:avLst/>
              </a:prstGeom>
              <a:ln w="133350">
                <a:solidFill>
                  <a:srgbClr val="66CCFF"/>
                </a:solidFill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/>
              <p:cNvSpPr/>
              <p:nvPr/>
            </p:nvSpPr>
            <p:spPr>
              <a:xfrm>
                <a:off x="742997" y="3786485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I=0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952672" y="3767435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I=1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67097" y="3767435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I=0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81097" y="671810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I=0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981247" y="671810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I=1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3057572" y="671810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I=0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038772" y="652760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I=1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210347" y="671810"/>
                <a:ext cx="895949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aseline="30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baseline="-25000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dirty="0" smtClean="0">
                    <a:ln w="10160">
                      <a:noFill/>
                      <a:prstDash val="solid"/>
                    </a:ln>
                    <a:solidFill>
                      <a:srgbClr val="000092"/>
                    </a:solidFill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, I=1</a:t>
                </a:r>
                <a:endParaRPr lang="en-US" dirty="0">
                  <a:ln w="10160">
                    <a:noFill/>
                    <a:prstDash val="solid"/>
                  </a:ln>
                  <a:solidFill>
                    <a:srgbClr val="000092"/>
                  </a:solidFill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38" name="Straight Arrow Connector 137"/>
              <p:cNvCxnSpPr/>
              <p:nvPr/>
            </p:nvCxnSpPr>
            <p:spPr>
              <a:xfrm rot="5400000">
                <a:off x="993622" y="1206380"/>
                <a:ext cx="2702456" cy="2507807"/>
              </a:xfrm>
              <a:prstGeom prst="straightConnector1">
                <a:avLst/>
              </a:prstGeom>
              <a:ln w="133350" cap="sq"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  <a:miter lim="800000"/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rot="10800000" flipV="1">
                <a:off x="2362201" y="1123952"/>
                <a:ext cx="3162305" cy="2800348"/>
              </a:xfrm>
              <a:prstGeom prst="straightConnector1">
                <a:avLst/>
              </a:prstGeom>
              <a:ln w="133350" cap="sq"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  <a:miter lim="800000"/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angle 139"/>
              <p:cNvSpPr/>
              <p:nvPr/>
            </p:nvSpPr>
            <p:spPr>
              <a:xfrm>
                <a:off x="3784867" y="1553581"/>
                <a:ext cx="50526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0070C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M1</a:t>
                </a:r>
                <a:endParaRPr lang="en-US" dirty="0">
                  <a:ln w="10160">
                    <a:solidFill>
                      <a:srgbClr val="0070C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847424" y="2114895"/>
                <a:ext cx="44114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00B05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00B05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227263" y="2104958"/>
                <a:ext cx="44114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00B05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00B05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842490" y="2553989"/>
                <a:ext cx="50053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C0C0C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M1</a:t>
                </a:r>
                <a:endParaRPr lang="en-US" dirty="0">
                  <a:ln w="10160">
                    <a:solidFill>
                      <a:srgbClr val="C0C0C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12859" y="1272923"/>
                <a:ext cx="43701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C0C0C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C0C0C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816146" y="1698436"/>
                <a:ext cx="43701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C0C0C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C0C0C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5699675" y="1508313"/>
                <a:ext cx="43701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66CCFF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66CCFF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3490628" y="2721477"/>
                <a:ext cx="43701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C0C0C0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C0C0C0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445768" y="2454400"/>
                <a:ext cx="437017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rgbClr val="66CCFF"/>
                      </a:solidFill>
                      <a:prstDash val="solid"/>
                    </a:ln>
                    <a:noFill/>
                    <a:effectLst>
                      <a:outerShdw blurRad="38100" dist="32000" dir="5400000" algn="tl">
                        <a:srgbClr val="000000">
                          <a:alpha val="3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E1</a:t>
                </a:r>
                <a:endParaRPr lang="en-US" dirty="0">
                  <a:ln w="10160">
                    <a:solidFill>
                      <a:srgbClr val="66CCFF"/>
                    </a:solidFill>
                    <a:prstDash val="solid"/>
                  </a:ln>
                  <a:noFill/>
                  <a:effectLst>
                    <a:outerShdw blurRad="38100" dist="32000" dir="5400000" algn="tl">
                      <a:srgbClr val="000000">
                        <a:alpha val="3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4966342" y="2997607"/>
                <a:ext cx="1955142" cy="40073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8415" cmpd="sng">
                      <a:noFill/>
                      <a:prstDash val="solid"/>
                    </a:ln>
                    <a:solidFill>
                      <a:srgbClr val="000000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rPr>
                  <a:t>Hindered transition</a:t>
                </a:r>
                <a:endParaRPr lang="en-US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58" name="Straight Arrow Connector 157"/>
              <p:cNvCxnSpPr/>
              <p:nvPr/>
            </p:nvCxnSpPr>
            <p:spPr>
              <a:xfrm>
                <a:off x="5033727" y="3426738"/>
                <a:ext cx="2086823" cy="18106"/>
              </a:xfrm>
              <a:prstGeom prst="straightConnector1">
                <a:avLst/>
              </a:prstGeom>
              <a:ln w="133350"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  <a:headEnd type="none" w="med" len="med"/>
                <a:tailEnd type="stealth" w="sm" len="lg"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Rectangle 159"/>
              <p:cNvSpPr/>
              <p:nvPr/>
            </p:nvSpPr>
            <p:spPr>
              <a:xfrm>
                <a:off x="4952246" y="3023857"/>
                <a:ext cx="2082297" cy="63827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084521" y="1562986"/>
              <a:ext cx="34018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ln w="18415" cmpd="sng">
                    <a:noFill/>
                    <a:prstDash val="solid"/>
                  </a:ln>
                  <a:solidFill>
                    <a:sysClr val="windowText" lastClr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n + p </a:t>
              </a:r>
              <a:r>
                <a:rPr lang="en-US" sz="2000" dirty="0" smtClean="0">
                  <a:ln w="18415" cmpd="sng">
                    <a:noFill/>
                    <a:prstDash val="solid"/>
                  </a:ln>
                  <a:solidFill>
                    <a:sysClr val="windowText" lastClr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excited and ground states</a:t>
              </a:r>
              <a:endParaRPr lang="en-CA" sz="2000" dirty="0">
                <a:ln w="18415" cmpd="sng">
                  <a:noFill/>
                  <a:prstDash val="solid"/>
                </a:ln>
                <a:solidFill>
                  <a:sysClr val="windowText" lastClr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-0.00122 -0.1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"/>
            <a:ext cx="9144000" cy="680484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/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How…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140421" y="2012830"/>
            <a:ext cx="6879629" cy="4864219"/>
            <a:chOff x="188261" y="1719287"/>
            <a:chExt cx="7291445" cy="5177670"/>
          </a:xfrm>
        </p:grpSpPr>
        <p:grpSp>
          <p:nvGrpSpPr>
            <p:cNvPr id="50" name="Group 34"/>
            <p:cNvGrpSpPr/>
            <p:nvPr/>
          </p:nvGrpSpPr>
          <p:grpSpPr>
            <a:xfrm>
              <a:off x="188261" y="1968482"/>
              <a:ext cx="6209392" cy="3289320"/>
              <a:chOff x="138436" y="832642"/>
              <a:chExt cx="8593432" cy="4425158"/>
            </a:xfrm>
          </p:grpSpPr>
          <p:sp>
            <p:nvSpPr>
              <p:cNvPr id="53" name="Flowchart: Connector 52"/>
              <p:cNvSpPr/>
              <p:nvPr/>
            </p:nvSpPr>
            <p:spPr>
              <a:xfrm>
                <a:off x="4196143" y="908790"/>
                <a:ext cx="4459803" cy="4313949"/>
              </a:xfrm>
              <a:prstGeom prst="flowChartConnec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34000">
                    <a:srgbClr val="E6DB00"/>
                  </a:gs>
                  <a:gs pos="63000">
                    <a:srgbClr val="FFFFCC"/>
                  </a:gs>
                  <a:gs pos="63000">
                    <a:schemeClr val="bg1">
                      <a:alpha val="2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/>
                </a:solidFill>
              </a:ln>
              <a:effectLst>
                <a:softEdge rad="127000"/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Cross 53"/>
              <p:cNvSpPr/>
              <p:nvPr/>
            </p:nvSpPr>
            <p:spPr>
              <a:xfrm>
                <a:off x="1494889" y="2707794"/>
                <a:ext cx="439403" cy="451511"/>
              </a:xfrm>
              <a:prstGeom prst="plus">
                <a:avLst>
                  <a:gd name="adj" fmla="val 37500"/>
                </a:avLst>
              </a:prstGeom>
              <a:solidFill>
                <a:schemeClr val="bg2">
                  <a:lumMod val="50000"/>
                </a:schemeClr>
              </a:solidFill>
              <a:ln w="79375">
                <a:solidFill>
                  <a:schemeClr val="bg2">
                    <a:lumMod val="50000"/>
                  </a:schemeClr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ln w="18415" cmpd="sng">
                    <a:noFill/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grpSp>
            <p:nvGrpSpPr>
              <p:cNvPr id="55" name="Group 126"/>
              <p:cNvGrpSpPr/>
              <p:nvPr/>
            </p:nvGrpSpPr>
            <p:grpSpPr>
              <a:xfrm>
                <a:off x="138436" y="832642"/>
                <a:ext cx="8593432" cy="4425158"/>
                <a:chOff x="138436" y="832642"/>
                <a:chExt cx="8593432" cy="4425158"/>
              </a:xfrm>
            </p:grpSpPr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7122047" y="3049422"/>
                  <a:ext cx="1609821" cy="5295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rot="16200000" flipH="1">
                  <a:off x="7028768" y="3396567"/>
                  <a:ext cx="1010717" cy="1238547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Flowchart: Connector 2"/>
                <p:cNvSpPr/>
                <p:nvPr/>
              </p:nvSpPr>
              <p:spPr>
                <a:xfrm>
                  <a:off x="1838144" y="2333172"/>
                  <a:ext cx="1463983" cy="1350757"/>
                </a:xfrm>
                <a:prstGeom prst="flowChartConnector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ight Arrow 58"/>
                <p:cNvSpPr/>
                <p:nvPr/>
              </p:nvSpPr>
              <p:spPr>
                <a:xfrm>
                  <a:off x="3242196" y="2877972"/>
                  <a:ext cx="847203" cy="209550"/>
                </a:xfrm>
                <a:prstGeom prst="rightArrow">
                  <a:avLst>
                    <a:gd name="adj1" fmla="val 50000"/>
                    <a:gd name="adj2" fmla="val 128788"/>
                  </a:avLst>
                </a:prstGeom>
                <a:solidFill>
                  <a:schemeClr val="bg2">
                    <a:lumMod val="50000"/>
                  </a:schemeClr>
                </a:solidFill>
                <a:ln w="88900">
                  <a:solidFill>
                    <a:schemeClr val="bg2">
                      <a:lumMod val="50000"/>
                    </a:schemeClr>
                  </a:solidFill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60" name="Group 13"/>
                <p:cNvGrpSpPr/>
                <p:nvPr/>
              </p:nvGrpSpPr>
              <p:grpSpPr>
                <a:xfrm>
                  <a:off x="138436" y="1830226"/>
                  <a:ext cx="7121402" cy="2138525"/>
                  <a:chOff x="725289" y="1790704"/>
                  <a:chExt cx="7121402" cy="2138525"/>
                </a:xfrm>
              </p:grpSpPr>
              <p:grpSp>
                <p:nvGrpSpPr>
                  <p:cNvPr id="77" name="Group 5"/>
                  <p:cNvGrpSpPr/>
                  <p:nvPr/>
                </p:nvGrpSpPr>
                <p:grpSpPr>
                  <a:xfrm>
                    <a:off x="6135895" y="2317772"/>
                    <a:ext cx="1710796" cy="1196953"/>
                    <a:chOff x="6135895" y="2317772"/>
                    <a:chExt cx="1710796" cy="1196953"/>
                  </a:xfrm>
                </p:grpSpPr>
                <p:sp>
                  <p:nvSpPr>
                    <p:cNvPr id="85" name="Flowchart: Connector 4"/>
                    <p:cNvSpPr/>
                    <p:nvPr/>
                  </p:nvSpPr>
                  <p:spPr>
                    <a:xfrm>
                      <a:off x="6581216" y="2329831"/>
                      <a:ext cx="1265475" cy="1184894"/>
                    </a:xfrm>
                    <a:prstGeom prst="flowChartConnector">
                      <a:avLst/>
                    </a:prstGeom>
                    <a:solidFill>
                      <a:srgbClr val="C00000">
                        <a:alpha val="79000"/>
                      </a:srgbClr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84" name="Flowchart: Connector 3"/>
                    <p:cNvSpPr/>
                    <p:nvPr/>
                  </p:nvSpPr>
                  <p:spPr>
                    <a:xfrm>
                      <a:off x="6135895" y="2317772"/>
                      <a:ext cx="1264508" cy="1191051"/>
                    </a:xfrm>
                    <a:prstGeom prst="flowChartConnector">
                      <a:avLst/>
                    </a:prstGeom>
                    <a:solidFill>
                      <a:srgbClr val="000092"/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78" name="Group 10"/>
                  <p:cNvGrpSpPr/>
                  <p:nvPr/>
                </p:nvGrpSpPr>
                <p:grpSpPr>
                  <a:xfrm>
                    <a:off x="725289" y="1790704"/>
                    <a:ext cx="6496992" cy="2138525"/>
                    <a:chOff x="725289" y="1790704"/>
                    <a:chExt cx="6496992" cy="2138525"/>
                  </a:xfrm>
                </p:grpSpPr>
                <p:sp>
                  <p:nvSpPr>
                    <p:cNvPr id="79" name="Flowchart: Connector 1"/>
                    <p:cNvSpPr/>
                    <p:nvPr/>
                  </p:nvSpPr>
                  <p:spPr>
                    <a:xfrm>
                      <a:off x="725289" y="2378072"/>
                      <a:ext cx="1439169" cy="1290453"/>
                    </a:xfrm>
                    <a:prstGeom prst="flowChartConnector">
                      <a:avLst/>
                    </a:prstGeom>
                    <a:solidFill>
                      <a:srgbClr val="000092"/>
                    </a:solidFill>
                    <a:ln>
                      <a:solidFill>
                        <a:srgbClr val="C00000"/>
                      </a:solidFill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cxnSp>
                  <p:nvCxnSpPr>
                    <p:cNvPr id="80" name="Straight Arrow Connector 7"/>
                    <p:cNvCxnSpPr/>
                    <p:nvPr/>
                  </p:nvCxnSpPr>
                  <p:spPr>
                    <a:xfrm rot="5400000" flipH="1" flipV="1">
                      <a:off x="354466" y="2854941"/>
                      <a:ext cx="2138525" cy="10051"/>
                    </a:xfrm>
                    <a:prstGeom prst="straightConnector1">
                      <a:avLst/>
                    </a:prstGeom>
                    <a:ln w="133350">
                      <a:solidFill>
                        <a:srgbClr val="000092"/>
                      </a:solidFill>
                      <a:tailEnd type="stealth" w="lg" len="lg"/>
                    </a:ln>
                    <a:effectLst>
                      <a:softEdge rad="31750"/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115299" y="2479615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2867882" y="2386844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83" name="Rectangle 12"/>
                    <p:cNvSpPr/>
                    <p:nvPr/>
                  </p:nvSpPr>
                  <p:spPr>
                    <a:xfrm>
                      <a:off x="6612835" y="2396070"/>
                      <a:ext cx="609446" cy="92554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sz="3600" dirty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36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</p:grpSp>
            <p:cxnSp>
              <p:nvCxnSpPr>
                <p:cNvPr id="61" name="Straight Arrow Connector 60"/>
                <p:cNvCxnSpPr/>
                <p:nvPr/>
              </p:nvCxnSpPr>
              <p:spPr>
                <a:xfrm rot="16200000" flipV="1">
                  <a:off x="5654173" y="1593678"/>
                  <a:ext cx="1540836" cy="1876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rot="16200000" flipH="1">
                  <a:off x="5889008" y="4326908"/>
                  <a:ext cx="1544804" cy="26617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rot="16200000" flipH="1">
                  <a:off x="6177934" y="4126883"/>
                  <a:ext cx="1459079" cy="548754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7061722" y="3306597"/>
                  <a:ext cx="1491728" cy="61135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rot="5400000">
                  <a:off x="5143502" y="4032253"/>
                  <a:ext cx="1403348" cy="66674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rot="5400000">
                  <a:off x="4892060" y="3694564"/>
                  <a:ext cx="1255879" cy="98159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rot="5400000">
                  <a:off x="4778320" y="3111690"/>
                  <a:ext cx="805085" cy="141352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rot="10800000" flipV="1">
                  <a:off x="4168535" y="3173247"/>
                  <a:ext cx="1600962" cy="324616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rot="10800000">
                  <a:off x="4105680" y="2479883"/>
                  <a:ext cx="1599039" cy="35904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/>
                <p:nvPr/>
              </p:nvCxnSpPr>
              <p:spPr>
                <a:xfrm rot="10800000">
                  <a:off x="4599296" y="1542197"/>
                  <a:ext cx="1246590" cy="110461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rot="16200000" flipV="1">
                  <a:off x="5042660" y="1378613"/>
                  <a:ext cx="1444483" cy="66618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7003917" y="1924050"/>
                  <a:ext cx="1416186" cy="76840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rot="5400000" flipH="1" flipV="1">
                  <a:off x="6497188" y="1405909"/>
                  <a:ext cx="1334923" cy="796407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rot="16200000" flipH="1">
                  <a:off x="5635009" y="4466609"/>
                  <a:ext cx="1563854" cy="18528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rot="16200000" flipH="1">
                  <a:off x="6543678" y="3838577"/>
                  <a:ext cx="1314451" cy="876299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rot="5400000">
                  <a:off x="5387360" y="4326389"/>
                  <a:ext cx="1532105" cy="267223"/>
                </a:xfrm>
                <a:prstGeom prst="straightConnector1">
                  <a:avLst/>
                </a:prstGeom>
                <a:ln w="107950">
                  <a:solidFill>
                    <a:srgbClr val="FFCC00"/>
                  </a:solidFill>
                  <a:headEnd type="none" w="med" len="med"/>
                  <a:tailEnd type="stealth" w="med" len="med"/>
                </a:ln>
                <a:effectLst>
                  <a:softEdge rad="3175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Circular Arrow 50"/>
            <p:cNvSpPr/>
            <p:nvPr/>
          </p:nvSpPr>
          <p:spPr>
            <a:xfrm rot="647937">
              <a:off x="1715969" y="1719287"/>
              <a:ext cx="5763737" cy="5177670"/>
            </a:xfrm>
            <a:prstGeom prst="circularArrow">
              <a:avLst>
                <a:gd name="adj1" fmla="val 4038"/>
                <a:gd name="adj2" fmla="val 509846"/>
                <a:gd name="adj3" fmla="val 16681409"/>
                <a:gd name="adj4" fmla="val 15588013"/>
                <a:gd name="adj5" fmla="val 4454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867181" y="1933647"/>
              <a:ext cx="438672" cy="68798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l-GR" sz="3600" dirty="0" smtClean="0">
                  <a:ln w="18415" cmpd="sng">
                    <a:noFill/>
                    <a:prstDash val="solid"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ϑ</a:t>
              </a:r>
              <a:endParaRPr lang="en-US" sz="36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 bwMode="auto">
          <a:xfrm flipV="1">
            <a:off x="0" y="2085975"/>
            <a:ext cx="9144000" cy="9525"/>
          </a:xfrm>
          <a:prstGeom prst="line">
            <a:avLst/>
          </a:prstGeom>
          <a:ln w="38100" cmpd="dbl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 bwMode="auto">
          <a:xfrm flipV="1">
            <a:off x="0" y="5305425"/>
            <a:ext cx="9144000" cy="9525"/>
          </a:xfrm>
          <a:prstGeom prst="line">
            <a:avLst/>
          </a:prstGeom>
          <a:ln w="38100" cmpd="dbl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-657225" y="833438"/>
          <a:ext cx="7551738" cy="1457325"/>
        </p:xfrm>
        <a:graphic>
          <a:graphicData uri="http://schemas.openxmlformats.org/presentationml/2006/ole">
            <p:oleObj spid="_x0000_s3077" name="Document" r:id="rId3" imgW="7551232" imgH="1457262" progId="Word.Document.12">
              <p:link updateAutomatic="1"/>
            </p:oleObj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3419475" y="5297488"/>
          <a:ext cx="7551738" cy="1406525"/>
        </p:xfrm>
        <a:graphic>
          <a:graphicData uri="http://schemas.openxmlformats.org/presentationml/2006/ole">
            <p:oleObj spid="_x0000_s3078" name="Document" r:id="rId4" imgW="7551232" imgH="1406428" progId="Word.Document.12">
              <p:link updateAutomatic="1"/>
            </p:oleObj>
          </a:graphicData>
        </a:graphic>
      </p:graphicFrame>
      <p:grpSp>
        <p:nvGrpSpPr>
          <p:cNvPr id="86" name="Group 85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C:\Users\Mifa\Documents\mifa thesis\figs\Theory\bands_H_ligh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740" y="904395"/>
            <a:ext cx="5114260" cy="3837726"/>
          </a:xfrm>
          <a:prstGeom prst="rect">
            <a:avLst/>
          </a:prstGeom>
          <a:noFill/>
        </p:spPr>
      </p:pic>
      <p:graphicFrame>
        <p:nvGraphicFramePr>
          <p:cNvPr id="4107" name="Object 11"/>
          <p:cNvGraphicFramePr>
            <a:graphicFrameLocks noChangeAspect="1"/>
          </p:cNvGraphicFramePr>
          <p:nvPr/>
        </p:nvGraphicFramePr>
        <p:xfrm>
          <a:off x="1" y="500285"/>
          <a:ext cx="4274288" cy="4305632"/>
        </p:xfrm>
        <a:graphic>
          <a:graphicData uri="http://schemas.openxmlformats.org/presentationml/2006/ole">
            <p:oleObj spid="_x0000_s4107" name="Worksheet" r:id="rId4" imgW="5381583" imgH="4581654" progId="Excel.Sheet.8">
              <p:link updateAutomatic="1"/>
            </p:oleObj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-8965" y="6535271"/>
            <a:ext cx="4572000" cy="322729"/>
          </a:xfrm>
          <a:prstGeom prst="rect">
            <a:avLst/>
          </a:prstGeom>
          <a:solidFill>
            <a:schemeClr val="bg1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27176" y="6535271"/>
            <a:ext cx="4616824" cy="322729"/>
          </a:xfrm>
          <a:prstGeom prst="rect">
            <a:avLst/>
          </a:prstGeom>
          <a:solidFill>
            <a:srgbClr val="2A2A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8968" y="5521176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Goal:</a:t>
            </a:r>
            <a:endParaRPr lang="en-CA" sz="4000" dirty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0" y="4829175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DDH:</a:t>
            </a:r>
            <a:endParaRPr lang="en-CA" sz="4000" dirty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254125" y="4810125"/>
          <a:ext cx="7551738" cy="952500"/>
        </p:xfrm>
        <a:graphic>
          <a:graphicData uri="http://schemas.openxmlformats.org/presentationml/2006/ole">
            <p:oleObj spid="_x0000_s4101" name="Document" r:id="rId5" imgW="7551232" imgH="952160" progId="Word.Document.12">
              <p:link updateAutomatic="1"/>
            </p:oleObj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-1117600" y="4872038"/>
          <a:ext cx="7551738" cy="827087"/>
        </p:xfrm>
        <a:graphic>
          <a:graphicData uri="http://schemas.openxmlformats.org/presentationml/2006/ole">
            <p:oleObj spid="_x0000_s4102" name="Document" r:id="rId6" imgW="7551232" imgH="827777" progId="Word.Document.12">
              <p:link updateAutomatic="1"/>
            </p:oleObj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-631825" y="4873625"/>
          <a:ext cx="7551738" cy="862013"/>
        </p:xfrm>
        <a:graphic>
          <a:graphicData uri="http://schemas.openxmlformats.org/presentationml/2006/ole">
            <p:oleObj spid="_x0000_s4103" name="Document" r:id="rId7" imgW="7551232" imgH="861667" progId="Word.Document.12">
              <p:link updateAutomatic="1"/>
            </p:oleObj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0" y="6238875"/>
            <a:ext cx="791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noFill/>
                  <a:prstDash val="solid"/>
                </a:ln>
                <a:solidFill>
                  <a:srgbClr val="0000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DDH: Desplanques, Donoghue, Holstein, Annals of Physics 124, 1980, 449.</a:t>
            </a:r>
            <a:endParaRPr lang="en-CA" dirty="0">
              <a:ln w="18415" cmpd="sng">
                <a:noFill/>
                <a:prstDash val="solid"/>
              </a:ln>
              <a:solidFill>
                <a:srgbClr val="000092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8965" y="6535271"/>
            <a:ext cx="9152965" cy="322729"/>
            <a:chOff x="-8965" y="6535271"/>
            <a:chExt cx="9152965" cy="322729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8965" y="6535271"/>
              <a:ext cx="4572000" cy="322729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M. Dabaghyan for the NPDGamma Collaboration</a:t>
              </a:r>
              <a:endParaRPr kumimoji="0" lang="en-C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27176" y="6535271"/>
              <a:ext cx="4616824" cy="322729"/>
            </a:xfrm>
            <a:prstGeom prst="rect">
              <a:avLst/>
            </a:prstGeom>
            <a:solidFill>
              <a:srgbClr val="2A2AA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The </a:t>
              </a:r>
              <a:r>
                <a:rPr kumimoji="0" lang="en-US" sz="16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n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Bright" pitchFamily="18" charset="0"/>
                </a:rPr>
                <a:t> + p 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→ d + </a:t>
              </a:r>
              <a:r>
                <a:rPr kumimoji="0" lang="el-GR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γ</a:t>
              </a:r>
              <a:r>
                <a:rPr kumimoji="0" lang="en-US" sz="1600" b="0" i="1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  </a:t>
              </a:r>
              <a:r>
                <a:rPr kumimoji="0" lang="en-US" sz="1600" b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/>
                  <a:cs typeface="Times New Roman"/>
                </a:rPr>
                <a:t>Experiment at LANL</a:t>
              </a:r>
              <a:endParaRPr kumimoji="0" lang="en-CA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Bright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956924"/>
            <a:ext cx="1314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DDH Theoretical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Estimate</a:t>
            </a:r>
            <a:endParaRPr lang="en-CA" sz="12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424752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n+p</a:t>
            </a:r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→d+</a:t>
            </a:r>
            <a:r>
              <a:rPr lang="el-GR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γ</a:t>
            </a:r>
            <a:endParaRPr lang="en-US" sz="12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Cavaignac et al.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Phys.Lett.B., 67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148, 1977</a:t>
            </a:r>
            <a:endParaRPr lang="en-CA" sz="12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2232821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baseline="30000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18</a:t>
            </a:r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F</a:t>
            </a:r>
            <a:endParaRPr lang="en-US" sz="12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Evans et al.; Bini et al.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Phys.Rev.Lett. 55</a:t>
            </a:r>
            <a:endParaRPr lang="en-CA" sz="12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2881407"/>
            <a:ext cx="1974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baseline="30000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133</a:t>
            </a:r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Cs</a:t>
            </a:r>
            <a:endParaRPr lang="en-US" sz="1200" b="1" dirty="0" smtClean="0">
              <a:solidFill>
                <a:schemeClr val="bg1">
                  <a:lumMod val="10000"/>
                </a:schemeClr>
              </a:solidFill>
              <a:latin typeface="+mj-lt"/>
              <a:cs typeface="Times New Roman"/>
            </a:endParaRP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Wood et al.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Science 275, 1753, 1997 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Flambaum and Murray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Phys. Rev. C 56, 1641, 1997</a:t>
            </a:r>
            <a:endParaRPr lang="en-CA" sz="12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3912767"/>
            <a:ext cx="1923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Compound Nuclei</a:t>
            </a:r>
          </a:p>
          <a:p>
            <a:r>
              <a:rPr lang="en-US" sz="1200" b="1" dirty="0" smtClean="0">
                <a:solidFill>
                  <a:schemeClr val="bg1">
                    <a:lumMod val="10000"/>
                  </a:schemeClr>
                </a:solidFill>
                <a:latin typeface="+mj-lt"/>
                <a:cs typeface="Times New Roman"/>
              </a:rPr>
              <a:t>Bowman et al. LANL 2002</a:t>
            </a:r>
            <a:endParaRPr lang="en-CA" sz="12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46021" y="4316818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-2      -1        0       1       2        3       4</a:t>
            </a:r>
            <a:endParaRPr lang="en-CA" sz="1400" b="1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0"/>
            <a:ext cx="9144000" cy="733647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51000">
                <a:srgbClr val="171759"/>
              </a:gs>
              <a:gs pos="90000">
                <a:srgbClr val="2A2AA6"/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>
            <a:outerShdw blurRad="38100" dist="114300" dir="2700000" sx="101000" sy="101000" algn="tl" rotWithShape="0">
              <a:prstClr val="black">
                <a:alpha val="42000"/>
              </a:prstClr>
            </a:outerShdw>
          </a:effec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 eaLnBrk="1" hangingPunct="1"/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</a:t>
            </a:r>
            <a:r>
              <a:rPr kumimoji="0" lang="el-GR" sz="4000" b="0" i="0" u="none" strike="noStrike" kern="0" cap="none" spc="0" normalizeH="0" baseline="-2500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π</a:t>
            </a:r>
            <a:r>
              <a:rPr kumimoji="0" lang="en-US" sz="4000" b="0" i="0" u="none" strike="noStrike" kern="0" cap="none" spc="0" normalizeH="0" baseline="3000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en-US" sz="40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 so far…</a:t>
            </a:r>
            <a:endParaRPr kumimoji="0" lang="en-CA" sz="40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chemeClr val="accent6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8610" y="4469218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H</a:t>
            </a:r>
            <a:r>
              <a:rPr lang="el-GR" sz="1400" b="1" baseline="-25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π</a:t>
            </a:r>
            <a:r>
              <a:rPr lang="en-US" sz="14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(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  <a:cs typeface="Times New Roman"/>
              </a:rPr>
              <a:t>×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10</a:t>
            </a:r>
            <a:r>
              <a:rPr lang="en-US" sz="14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-6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)</a:t>
            </a:r>
            <a:endParaRPr lang="en-CA" sz="1400" b="1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  <p:graphicFrame>
        <p:nvGraphicFramePr>
          <p:cNvPr id="4109" name="Object 13"/>
          <p:cNvGraphicFramePr>
            <a:graphicFrameLocks noChangeAspect="1"/>
          </p:cNvGraphicFramePr>
          <p:nvPr/>
        </p:nvGraphicFramePr>
        <p:xfrm>
          <a:off x="1592262" y="5572828"/>
          <a:ext cx="7551738" cy="814387"/>
        </p:xfrm>
        <a:graphic>
          <a:graphicData uri="http://schemas.openxmlformats.org/presentationml/2006/ole">
            <p:oleObj spid="_x0000_s4109" name="Document" r:id="rId8" imgW="7551232" imgH="814077" progId="Word.Document.12">
              <p:link updateAutomatic="1"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153401" y="4467225"/>
            <a:ext cx="9906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H</a:t>
            </a:r>
            <a:r>
              <a:rPr lang="el-GR" sz="1400" b="1" baseline="-25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π</a:t>
            </a:r>
            <a:r>
              <a:rPr lang="en-US" sz="14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(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  <a:cs typeface="Times New Roman"/>
              </a:rPr>
              <a:t>×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10</a:t>
            </a:r>
            <a:r>
              <a:rPr lang="en-US" sz="1400" b="1" baseline="30000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-6</a:t>
            </a:r>
            <a:r>
              <a:rPr lang="en-US" sz="1400" b="1" dirty="0" smtClean="0">
                <a:solidFill>
                  <a:schemeClr val="bg1">
                    <a:lumMod val="25000"/>
                  </a:schemeClr>
                </a:solidFill>
                <a:latin typeface="+mj-lt"/>
              </a:rPr>
              <a:t>)</a:t>
            </a:r>
            <a:endParaRPr lang="en-CA" sz="1400" b="1" dirty="0">
              <a:solidFill>
                <a:schemeClr val="bg1">
                  <a:lumMod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6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1"/>
    </p:bldLst>
  </p:timing>
</p:sld>
</file>

<file path=ppt/theme/theme1.xml><?xml version="1.0" encoding="utf-8"?>
<a:theme xmlns:a="http://schemas.openxmlformats.org/drawingml/2006/main" name="Mishkin_talk">
  <a:themeElements>
    <a:clrScheme name="Office Theme 10">
      <a:dk1>
        <a:srgbClr val="969696"/>
      </a:dk1>
      <a:lt1>
        <a:srgbClr val="F8F8F8"/>
      </a:lt1>
      <a:dk2>
        <a:srgbClr val="DDDDDD"/>
      </a:dk2>
      <a:lt2>
        <a:srgbClr val="CC9900"/>
      </a:lt2>
      <a:accent1>
        <a:srgbClr val="DFBB05"/>
      </a:accent1>
      <a:accent2>
        <a:srgbClr val="FF9966"/>
      </a:accent2>
      <a:accent3>
        <a:srgbClr val="EBEBEB"/>
      </a:accent3>
      <a:accent4>
        <a:srgbClr val="D4D4D4"/>
      </a:accent4>
      <a:accent5>
        <a:srgbClr val="ECDAAA"/>
      </a:accent5>
      <a:accent6>
        <a:srgbClr val="E78A5C"/>
      </a:accent6>
      <a:hlink>
        <a:srgbClr val="CC3300"/>
      </a:hlink>
      <a:folHlink>
        <a:srgbClr val="003399"/>
      </a:folHlink>
    </a:clrScheme>
    <a:fontScheme name="Custom 5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336699"/>
        </a:dk1>
        <a:lt1>
          <a:srgbClr val="FFFFFF"/>
        </a:lt1>
        <a:dk2>
          <a:srgbClr val="969696"/>
        </a:dk2>
        <a:lt2>
          <a:srgbClr val="E3EBF1"/>
        </a:lt2>
        <a:accent1>
          <a:srgbClr val="003399"/>
        </a:accent1>
        <a:accent2>
          <a:srgbClr val="59A7E1"/>
        </a:accent2>
        <a:accent3>
          <a:srgbClr val="C9C9C9"/>
        </a:accent3>
        <a:accent4>
          <a:srgbClr val="DADADA"/>
        </a:accent4>
        <a:accent5>
          <a:srgbClr val="AAADCA"/>
        </a:accent5>
        <a:accent6>
          <a:srgbClr val="5097CC"/>
        </a:accent6>
        <a:hlink>
          <a:srgbClr val="66CCFF"/>
        </a:hlink>
        <a:folHlink>
          <a:srgbClr val="F8F8F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2D2015"/>
        </a:dk1>
        <a:lt1>
          <a:srgbClr val="FFFFFF"/>
        </a:lt1>
        <a:dk2>
          <a:srgbClr val="A17A4B"/>
        </a:dk2>
        <a:lt2>
          <a:srgbClr val="DFC08D"/>
        </a:lt2>
        <a:accent1>
          <a:srgbClr val="8C7B70"/>
        </a:accent1>
        <a:accent2>
          <a:srgbClr val="354FBB"/>
        </a:accent2>
        <a:accent3>
          <a:srgbClr val="CDBEB1"/>
        </a:accent3>
        <a:accent4>
          <a:srgbClr val="DADADA"/>
        </a:accent4>
        <a:accent5>
          <a:srgbClr val="C5BFBB"/>
        </a:accent5>
        <a:accent6>
          <a:srgbClr val="2F47A9"/>
        </a:accent6>
        <a:hlink>
          <a:srgbClr val="CCB400"/>
        </a:hlink>
        <a:folHlink>
          <a:srgbClr val="BEC9C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777777"/>
        </a:dk1>
        <a:lt1>
          <a:srgbClr val="FFFFFF"/>
        </a:lt1>
        <a:dk2>
          <a:srgbClr val="A1A496"/>
        </a:dk2>
        <a:lt2>
          <a:srgbClr val="D1D1CB"/>
        </a:lt2>
        <a:accent1>
          <a:srgbClr val="909082"/>
        </a:accent1>
        <a:accent2>
          <a:srgbClr val="6484C4"/>
        </a:accent2>
        <a:accent3>
          <a:srgbClr val="CDCFC9"/>
        </a:accent3>
        <a:accent4>
          <a:srgbClr val="DADADA"/>
        </a:accent4>
        <a:accent5>
          <a:srgbClr val="C6C6C1"/>
        </a:accent5>
        <a:accent6>
          <a:srgbClr val="5A77B1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3E3E5C"/>
        </a:dk1>
        <a:lt1>
          <a:srgbClr val="FFFFFF"/>
        </a:lt1>
        <a:dk2>
          <a:srgbClr val="819DC5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C1CCDF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5A58"/>
        </a:dk1>
        <a:lt1>
          <a:srgbClr val="99CCFF"/>
        </a:lt1>
        <a:dk2>
          <a:srgbClr val="0099CC"/>
        </a:dk2>
        <a:lt2>
          <a:srgbClr val="CCECFF"/>
        </a:lt2>
        <a:accent1>
          <a:srgbClr val="256487"/>
        </a:accent1>
        <a:accent2>
          <a:srgbClr val="6D6FC7"/>
        </a:accent2>
        <a:accent3>
          <a:srgbClr val="AACAE2"/>
        </a:accent3>
        <a:accent4>
          <a:srgbClr val="82AEDA"/>
        </a:accent4>
        <a:accent5>
          <a:srgbClr val="ACB8C3"/>
        </a:accent5>
        <a:accent6>
          <a:srgbClr val="6264B4"/>
        </a:accent6>
        <a:hlink>
          <a:srgbClr val="85A8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B2B2B2"/>
        </a:dk1>
        <a:lt1>
          <a:srgbClr val="DEF6F1"/>
        </a:lt1>
        <a:dk2>
          <a:srgbClr val="FFFFFF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979797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C8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777777"/>
        </a:dk1>
        <a:lt1>
          <a:srgbClr val="CCFFFF"/>
        </a:lt1>
        <a:dk2>
          <a:srgbClr val="CCECFF"/>
        </a:dk2>
        <a:lt2>
          <a:srgbClr val="99CCFF"/>
        </a:lt2>
        <a:accent1>
          <a:srgbClr val="99CCFF"/>
        </a:accent1>
        <a:accent2>
          <a:srgbClr val="003399"/>
        </a:accent2>
        <a:accent3>
          <a:srgbClr val="E2F4FF"/>
        </a:accent3>
        <a:accent4>
          <a:srgbClr val="AEDADA"/>
        </a:accent4>
        <a:accent5>
          <a:srgbClr val="CAE2FF"/>
        </a:accent5>
        <a:accent6>
          <a:srgbClr val="002D8A"/>
        </a:accent6>
        <a:hlink>
          <a:srgbClr val="FF5050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F8F8F8"/>
        </a:dk1>
        <a:lt1>
          <a:srgbClr val="FFFFFF"/>
        </a:lt1>
        <a:dk2>
          <a:srgbClr val="DDDDDD"/>
        </a:dk2>
        <a:lt2>
          <a:srgbClr val="333333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D4D4D4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5C1F00"/>
        </a:dk1>
        <a:lt1>
          <a:srgbClr val="FFF8EB"/>
        </a:lt1>
        <a:dk2>
          <a:srgbClr val="FFEBD7"/>
        </a:dk2>
        <a:lt2>
          <a:srgbClr val="FFFFF7"/>
        </a:lt2>
        <a:accent1>
          <a:srgbClr val="CC3300"/>
        </a:accent1>
        <a:accent2>
          <a:srgbClr val="BE7960"/>
        </a:accent2>
        <a:accent3>
          <a:srgbClr val="FFF3E8"/>
        </a:accent3>
        <a:accent4>
          <a:srgbClr val="DAD4C9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969696"/>
        </a:dk1>
        <a:lt1>
          <a:srgbClr val="F8F8F8"/>
        </a:lt1>
        <a:dk2>
          <a:srgbClr val="DDDDDD"/>
        </a:dk2>
        <a:lt2>
          <a:srgbClr val="CC9900"/>
        </a:lt2>
        <a:accent1>
          <a:srgbClr val="DFBB05"/>
        </a:accent1>
        <a:accent2>
          <a:srgbClr val="FF9966"/>
        </a:accent2>
        <a:accent3>
          <a:srgbClr val="EBEBEB"/>
        </a:accent3>
        <a:accent4>
          <a:srgbClr val="D4D4D4"/>
        </a:accent4>
        <a:accent5>
          <a:srgbClr val="ECDAAA"/>
        </a:accent5>
        <a:accent6>
          <a:srgbClr val="E78A5C"/>
        </a:accent6>
        <a:hlink>
          <a:srgbClr val="CC3300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808080"/>
        </a:dk1>
        <a:lt1>
          <a:srgbClr val="F8F8F8"/>
        </a:lt1>
        <a:dk2>
          <a:srgbClr val="EAEAEA"/>
        </a:dk2>
        <a:lt2>
          <a:srgbClr val="FFFFFF"/>
        </a:lt2>
        <a:accent1>
          <a:srgbClr val="99CCFF"/>
        </a:accent1>
        <a:accent2>
          <a:srgbClr val="9999FF"/>
        </a:accent2>
        <a:accent3>
          <a:srgbClr val="F3F3F3"/>
        </a:accent3>
        <a:accent4>
          <a:srgbClr val="D4D4D4"/>
        </a:accent4>
        <a:accent5>
          <a:srgbClr val="CAE2FF"/>
        </a:accent5>
        <a:accent6>
          <a:srgbClr val="8A8AE7"/>
        </a:accent6>
        <a:hlink>
          <a:srgbClr val="3333CC"/>
        </a:hlink>
        <a:folHlink>
          <a:srgbClr val="8927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3366"/>
        </a:dk1>
        <a:lt1>
          <a:srgbClr val="FFFFFF"/>
        </a:lt1>
        <a:dk2>
          <a:srgbClr val="0000FF"/>
        </a:dk2>
        <a:lt2>
          <a:srgbClr val="CCECFF"/>
        </a:lt2>
        <a:accent1>
          <a:srgbClr val="3366CC"/>
        </a:accent1>
        <a:accent2>
          <a:srgbClr val="004570"/>
        </a:accent2>
        <a:accent3>
          <a:srgbClr val="AAAAFF"/>
        </a:accent3>
        <a:accent4>
          <a:srgbClr val="DADADA"/>
        </a:accent4>
        <a:accent5>
          <a:srgbClr val="ADB8E2"/>
        </a:accent5>
        <a:accent6>
          <a:srgbClr val="003E65"/>
        </a:accent6>
        <a:hlink>
          <a:srgbClr val="99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808080"/>
        </a:dk1>
        <a:lt1>
          <a:srgbClr val="FFFFFF"/>
        </a:lt1>
        <a:dk2>
          <a:srgbClr val="CCCCFF"/>
        </a:dk2>
        <a:lt2>
          <a:srgbClr val="F8F8F8"/>
        </a:lt2>
        <a:accent1>
          <a:srgbClr val="85ADDD"/>
        </a:accent1>
        <a:accent2>
          <a:srgbClr val="333399"/>
        </a:accent2>
        <a:accent3>
          <a:srgbClr val="E2E2FF"/>
        </a:accent3>
        <a:accent4>
          <a:srgbClr val="DADADA"/>
        </a:accent4>
        <a:accent5>
          <a:srgbClr val="C2D3EB"/>
        </a:accent5>
        <a:accent6>
          <a:srgbClr val="2D2D8A"/>
        </a:accent6>
        <a:hlink>
          <a:srgbClr val="0250C2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5652</TotalTime>
  <Words>3297</Words>
  <Application>Microsoft PowerPoint</Application>
  <PresentationFormat>On-screen Show (4:3)</PresentationFormat>
  <Paragraphs>849</Paragraphs>
  <Slides>52</Slides>
  <Notes>16</Notes>
  <HiddenSlides>10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49</vt:i4>
      </vt:variant>
      <vt:variant>
        <vt:lpstr>Slide Titles</vt:lpstr>
      </vt:variant>
      <vt:variant>
        <vt:i4>52</vt:i4>
      </vt:variant>
      <vt:variant>
        <vt:lpstr>Custom Shows</vt:lpstr>
      </vt:variant>
      <vt:variant>
        <vt:i4>1</vt:i4>
      </vt:variant>
    </vt:vector>
  </HeadingPairs>
  <TitlesOfParts>
    <vt:vector size="103" baseType="lpstr">
      <vt:lpstr>Mishkin_talk</vt:lpstr>
      <vt:lpstr>Document1!OLE_LINK1</vt:lpstr>
      <vt:lpstr>C:\Users\Mifa\Documents\mifa thesis\the talk\mishkin_talk_formulas.docx!OLE_LINK17</vt:lpstr>
      <vt:lpstr>C:\Users\Mifa\Documents\mifa thesis\the talk\mishkin_talk_formulas.docx!OLE_LINK18</vt:lpstr>
      <vt:lpstr>mishkin_talk_formulas.docx!OLE_LINK19</vt:lpstr>
      <vt:lpstr>mishkin_talk_formulas.docx!OLE_LINK3</vt:lpstr>
      <vt:lpstr>mishkin_talk_formulas.docx!OLE_LINK4</vt:lpstr>
      <vt:lpstr>Book1!Sheet1![Book1]Sheet1 Chart 2</vt:lpstr>
      <vt:lpstr>Document1!OLE_LINK6</vt:lpstr>
      <vt:lpstr>Document1!OLE_LINK7</vt:lpstr>
      <vt:lpstr>Document1!OLE_LINK8</vt:lpstr>
      <vt:lpstr>C:\Users\Mifa\Documents\mifa thesis\the talk\mishkin_talk_formulas.docx!OLE_LINK45</vt:lpstr>
      <vt:lpstr>C:\Users\Mifa\Documents\mifa thesis\the talk\mishkin_talk_formulas.docx!OLE_LINK25</vt:lpstr>
      <vt:lpstr>C:\Users\Mifa\Documents\mifa thesis\the talk\mishkin_talk_formulas.docx!OLE_LINK24</vt:lpstr>
      <vt:lpstr>C:\Users\Mifa\Documents\mifa thesis\the talk\mishkin_talk_formulas.docx!OLE_LINK26</vt:lpstr>
      <vt:lpstr>mishkin_talk_formulas.docx!OLE_LINK20</vt:lpstr>
      <vt:lpstr>mishkin_talk_formulas.docx!OLE_LINK21</vt:lpstr>
      <vt:lpstr>C:\Users\Mifa\Documents\mifa thesis\the talk\mishkin_talk_formulas.docx!OLE_LINK22</vt:lpstr>
      <vt:lpstr>mishkin_talk_formulas.docx!OLE_LINK23</vt:lpstr>
      <vt:lpstr>C:\Users\Mifa\Documents\mifa thesis\the talk\mishkin_talk_formulas.docx!OLE_LINK40</vt:lpstr>
      <vt:lpstr>C:\Users\Mifa\Documents\mifa thesis\the talk\mishkin_talk_formulas.docx!OLE_LINK42</vt:lpstr>
      <vt:lpstr>C:\Users\Mifa\Documents\mifa thesis\the talk\mishkin_talk_formulas.docx!OLE_LINK43</vt:lpstr>
      <vt:lpstr>mishkin_talk_formulas.docx!OLE_LINK44</vt:lpstr>
      <vt:lpstr>C:\Users\Mifa\Documents\mifa thesis\the talk\mishkin_talk_formulas.docx!OLE_LINK10</vt:lpstr>
      <vt:lpstr>C:\Users\Mifa\Documents\mifa thesis\the talk\mishkin_talk_formulas.docx!OLE_LINK12</vt:lpstr>
      <vt:lpstr>C:\Users\Mifa\Documents\mifa thesis\the talk\mishkin_talk_formulas.docx!OLE_LINK11</vt:lpstr>
      <vt:lpstr>C:\Users\Mifa\Documents\mifa thesis\the talk\mishkin_talk_formulas.docx!OLE_LINK14</vt:lpstr>
      <vt:lpstr>C:\Users\Mifa\Documents\mifa thesis\the talk\mishkin_talk_formulas.docx!OLE_LINK13</vt:lpstr>
      <vt:lpstr>C:\Users\Mifa\Documents\mifa thesis\the talk\mishkin_talk_formulas.docx!OLE_LINK15</vt:lpstr>
      <vt:lpstr>???</vt:lpstr>
      <vt:lpstr>mishkin_talk_formulas.docx!OLE_LINK27</vt:lpstr>
      <vt:lpstr>C:\Users\Mifa\Documents\mifa thesis\the talk\mishkin_talk_formulas.docx!OLE_LINK28</vt:lpstr>
      <vt:lpstr>C:\Users\Mifa\Documents\mifa thesis\the talk\mishkin_talk_formulas.docx!OLE_LINK29</vt:lpstr>
      <vt:lpstr>mishkin_talk_formulas.docx!OLE_LINK30</vt:lpstr>
      <vt:lpstr>C:\Users\Mifa\Documents\mifa thesis\the talk\mishkin_talk_formulas.docx!OLE_LINK32</vt:lpstr>
      <vt:lpstr>C:\Users\Mifa\Documents\mifa thesis\the talk\mishkin_talk_formulas.docx!OLE_LINK33</vt:lpstr>
      <vt:lpstr>mishkin_talk_formulas.docx!OLE_LINK34</vt:lpstr>
      <vt:lpstr>C:\Users\Mifa\Documents\mifa thesis\the talk\mishkin_talk_formulas.docx!OLE_LINK35</vt:lpstr>
      <vt:lpstr>C:\Users\Mifa\Documents\mifa thesis\the talk\mishkin_talk_formulas.docx!OLE_LINK36</vt:lpstr>
      <vt:lpstr>mishkin_talk_formulas.docx!OLE_LINK37</vt:lpstr>
      <vt:lpstr>mishkin_talk_formulas.docx!OLE_LINK38</vt:lpstr>
      <vt:lpstr>C:\Users\Mifa\Documents\mifa thesis\the talk\mishkin_talk_formulas.docx!OLE_LINK39</vt:lpstr>
      <vt:lpstr>C:\Users\Mifa\Documents\mifa thesis\the talk\Mishki_VsAngle_Defense_talk.xlsx!Chlorine![Mishki_VsAngle_Defense_talk.xlsx]Chlorine Chart 1</vt:lpstr>
      <vt:lpstr>C:\Users\Mifa\Documents\mifa thesis\the talk\Mishki_VsAngle_Defense_talk.xlsx!Chlorine![Mishki_VsAngle_Defense_talk.xlsx]Chlorine Chart 1</vt:lpstr>
      <vt:lpstr>C:\Users\Mifa\Documents\mifa thesis\the talk\Mishki_VsAngle_Defense_talk.xlsx!A vs. Theta detector![Mishki_VsAngle_Defense_talk.xlsx]A vs. Theta detector Chart 8</vt:lpstr>
      <vt:lpstr>C:\Users\Mifa\Documents\mifa thesis\the talk\Mifa_A_Errors_Defence.xlsx!Sheet1![Mifa_A_Errors_Defence.xlsx]Sheet1 Chart 2</vt:lpstr>
      <vt:lpstr>???</vt:lpstr>
      <vt:lpstr>C:\Users\Mifa\Documents\mifa thesis\the talk\mishkin_talk_formulas.docx!OLE_LINK24</vt:lpstr>
      <vt:lpstr>C:\Users\Mifa\Documents\mifa thesis\the talk\mishkin_talk_formulas.docx!OLE_LINK25</vt:lpstr>
      <vt:lpstr>C:\Users\Mifa\Documents\mifa thesis\the talk\mishkin_talk_formulas.docx!OLE_LINK26</vt:lpstr>
      <vt:lpstr>Measurement of Parity-Violation in Cold Neutron Capture</vt:lpstr>
      <vt:lpstr>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Experiment - Overview</vt:lpstr>
      <vt:lpstr>Experiment – Flight Path</vt:lpstr>
      <vt:lpstr>Apparatus </vt:lpstr>
      <vt:lpstr>Apparatus – Flight Path Length </vt:lpstr>
      <vt:lpstr>Experiment – γ-ray Detectors</vt:lpstr>
      <vt:lpstr>Experiment – Polarizer</vt:lpstr>
      <vt:lpstr>Experiment – Polarizer</vt:lpstr>
      <vt:lpstr>Experiment – Polarizer Performance</vt:lpstr>
      <vt:lpstr>Experiment – Analyzer</vt:lpstr>
      <vt:lpstr>Experiment – Analyzer</vt:lpstr>
      <vt:lpstr>Experiment – Analyzer</vt:lpstr>
      <vt:lpstr>Experiment – RF Neutron Spin Flipper</vt:lpstr>
      <vt:lpstr>RFSF - NMR</vt:lpstr>
      <vt:lpstr>RFSF – Parameter Optimization</vt:lpstr>
      <vt:lpstr>RFSF – Efficiency</vt:lpstr>
      <vt:lpstr>Slide 25</vt:lpstr>
      <vt:lpstr>Compound Nuclei – What can be done?</vt:lpstr>
      <vt:lpstr>Slide 27</vt:lpstr>
      <vt:lpstr>Slide 28</vt:lpstr>
      <vt:lpstr>Targets – LH2   </vt:lpstr>
      <vt:lpstr>Targets – LH2   </vt:lpstr>
      <vt:lpstr>Targets – LH2   </vt:lpstr>
      <vt:lpstr>Slide 32</vt:lpstr>
      <vt:lpstr>Slide 33</vt:lpstr>
      <vt:lpstr>Slide 34</vt:lpstr>
      <vt:lpstr>Slide 35</vt:lpstr>
      <vt:lpstr>Slide 36</vt:lpstr>
      <vt:lpstr>Slide 37</vt:lpstr>
      <vt:lpstr>Cuts</vt:lpstr>
      <vt:lpstr>Systematics</vt:lpstr>
      <vt:lpstr>Asymmetry Results - Chlorine</vt:lpstr>
      <vt:lpstr>Asymmetry Results - Chlorine</vt:lpstr>
      <vt:lpstr>Asymmetry Results - Hydrogen</vt:lpstr>
      <vt:lpstr>Results – The other targets</vt:lpstr>
      <vt:lpstr>Summary</vt:lpstr>
      <vt:lpstr>The NPDγ Collaboration</vt:lpstr>
      <vt:lpstr>Summary</vt:lpstr>
      <vt:lpstr>Experiment – Neutron Guide</vt:lpstr>
      <vt:lpstr>Experiment – Beam Monitors</vt:lpstr>
      <vt:lpstr>Slide 49</vt:lpstr>
      <vt:lpstr>Experiment – Frame Overlap Chopper</vt:lpstr>
      <vt:lpstr>Experiment – B-field</vt:lpstr>
      <vt:lpstr>Polarizing the Polarizer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IM</dc:creator>
  <cp:keywords>pulmonary imaging;xenon imaging;gas exchange;XTC;CSSR;Dixon method</cp:keywords>
  <cp:lastModifiedBy>admin</cp:lastModifiedBy>
  <cp:revision>399</cp:revision>
  <cp:lastPrinted>1601-01-01T00:00:00Z</cp:lastPrinted>
  <dcterms:created xsi:type="dcterms:W3CDTF">2007-07-30T01:06:54Z</dcterms:created>
  <dcterms:modified xsi:type="dcterms:W3CDTF">2007-09-04T12:40:34Z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TC010721461033</vt:lpwstr>
  </property>
</Properties>
</file>